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364" r:id="rId2"/>
    <p:sldId id="362" r:id="rId3"/>
    <p:sldId id="365" r:id="rId4"/>
    <p:sldId id="361" r:id="rId5"/>
    <p:sldId id="355" r:id="rId6"/>
    <p:sldId id="363" r:id="rId7"/>
    <p:sldId id="352" r:id="rId8"/>
  </p:sldIdLst>
  <p:sldSz cx="12192000" cy="6858000"/>
  <p:notesSz cx="6858000" cy="9144000"/>
  <p:custDataLst>
    <p:tags r:id="rId1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D7D"/>
    <a:srgbClr val="FFB3B3"/>
    <a:srgbClr val="820000"/>
    <a:srgbClr val="BC0000"/>
    <a:srgbClr val="03154D"/>
    <a:srgbClr val="016EC0"/>
    <a:srgbClr val="4372C4"/>
    <a:srgbClr val="A8B9D9"/>
    <a:srgbClr val="A7B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86" autoAdjust="0"/>
    <p:restoredTop sz="95220" autoAdjust="0"/>
  </p:normalViewPr>
  <p:slideViewPr>
    <p:cSldViewPr snapToGrid="0" showGuides="1">
      <p:cViewPr>
        <p:scale>
          <a:sx n="97" d="100"/>
          <a:sy n="97" d="100"/>
        </p:scale>
        <p:origin x="1152" y="4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66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7F732D-8BF7-9D49-8EC1-C26357659F28}" type="datetimeFigureOut">
              <a:rPr lang="de-DE" smtClean="0"/>
              <a:t>05.04.20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901B9C-5480-9C48-A965-29B9F5FACCF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7078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01B9C-5480-9C48-A965-29B9F5FACCF3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5416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01B9C-5480-9C48-A965-29B9F5FACCF3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6557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01B9C-5480-9C48-A965-29B9F5FACCF3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1344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01B9C-5480-9C48-A965-29B9F5FACCF3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6934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01B9C-5480-9C48-A965-29B9F5FACCF3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2575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01B9C-5480-9C48-A965-29B9F5FACCF3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2312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01B9C-5480-9C48-A965-29B9F5FACCF3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3245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A36023-FED7-4CA5-A3DA-5DD6FE89C6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3A1ED12-21B9-4569-A1A0-8E8E39D299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EC2164-CF53-4476-A05C-0E940DF16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CD06B-BFDD-4946-A8D9-A71081AEE8DE}" type="datetimeFigureOut">
              <a:rPr lang="en-US" smtClean="0"/>
              <a:t>4/5/20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A1F253D-8225-4D3C-A6EF-4271C5394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AB1671-7876-44A0-A39D-556CA5ECB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8D1A2-D049-40E4-B004-01B2517F9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96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368531-06DF-49B1-B866-969A7DD0A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E54F859-673A-479F-B2AC-898E326CBB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D15752-644C-4E9A-8257-59F8B01F3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CD06B-BFDD-4946-A8D9-A71081AEE8DE}" type="datetimeFigureOut">
              <a:rPr lang="en-US" smtClean="0"/>
              <a:t>4/5/20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1274F9-1D3A-46B3-A183-CCE23BF92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68C6E4-689F-42B6-9EA2-B7F9CD82B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8D1A2-D049-40E4-B004-01B2517F9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48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D2DCF9-90D8-41F2-8A86-EABF9B2454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31DEB90-699C-4143-BF8F-4008DD386D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D98A9C-0D7F-43CB-A014-4A1EFA05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CD06B-BFDD-4946-A8D9-A71081AEE8DE}" type="datetimeFigureOut">
              <a:rPr lang="en-US" smtClean="0"/>
              <a:t>4/5/20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CA4B61-DA9D-46C8-981D-727364116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4E3C64-E133-49AD-9889-35BD4B6EA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8D1A2-D049-40E4-B004-01B2517F9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741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1F6A61EA-A8B6-44FB-B915-148A0562D55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832039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2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1F6A61EA-A8B6-44FB-B915-148A0562D5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 hidden="1">
            <a:extLst>
              <a:ext uri="{FF2B5EF4-FFF2-40B4-BE49-F238E27FC236}">
                <a16:creationId xmlns:a16="http://schemas.microsoft.com/office/drawing/2014/main" id="{210FC034-F315-47F7-B8EF-39674D6B765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de-DE" sz="40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CC5E943-987F-444D-983E-D5D77FF47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0EBAF4-5494-4EC7-98A8-80A14D923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E81121-16AA-48FB-9641-6958B285C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CD06B-BFDD-4946-A8D9-A71081AEE8DE}" type="datetimeFigureOut">
              <a:rPr lang="en-US" smtClean="0"/>
              <a:t>4/5/20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C1ACD4-B36E-4861-8297-A45B9189F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0E5C29-AD4A-4256-B5C5-E38F57B0D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8D1A2-D049-40E4-B004-01B2517F9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10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DC0FA3-5134-4AD6-B5F7-4418E3847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5ED9F3-8FDF-40CD-9F6F-2FE901471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95BD25-7E79-4655-B6BE-25E9A5AB6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CD06B-BFDD-4946-A8D9-A71081AEE8DE}" type="datetimeFigureOut">
              <a:rPr lang="en-US" smtClean="0"/>
              <a:t>4/5/20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9031C0-4EE9-45E7-84EB-B408E6071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479C3F-0627-486B-B758-028A3F73F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8D1A2-D049-40E4-B004-01B2517F9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469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C454DF-3F20-4612-8FD9-418A7F22F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B401A5-85F9-4CCA-8ABB-C80C7E1B61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DC84B2B-1E43-4E03-B22F-53A1586953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BD3344C-DCEC-4E6E-A847-CBCDA4C61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CD06B-BFDD-4946-A8D9-A71081AEE8DE}" type="datetimeFigureOut">
              <a:rPr lang="en-US" smtClean="0"/>
              <a:t>4/5/20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C39A9DE-EC26-42B1-80DD-33F9F5CA6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FD9D8E-82CD-4E10-993D-82AD35F5F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8D1A2-D049-40E4-B004-01B2517F9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664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B01BFE-4B59-4F39-8107-0C1F296A5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185B76E-3527-4976-81C2-61C28D678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938AFF9-19AB-49C3-B28C-D7CDE9F081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E42D248-3813-460B-A1F8-8AE09433A0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D5B2DD5-B2AD-4714-8D9E-E0A690E833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B25213-CB04-42DF-8432-B0615DC57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CD06B-BFDD-4946-A8D9-A71081AEE8DE}" type="datetimeFigureOut">
              <a:rPr lang="en-US" smtClean="0"/>
              <a:t>4/5/20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DD36681-392E-432B-973C-F8EF1F8AF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52FBD95-BC2F-42E5-9678-593DDCA17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8D1A2-D049-40E4-B004-01B2517F9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16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B7E506-CF7E-476E-80FB-E09A8C56A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C56D66C-720F-4F2C-A2E2-39D7E21D0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CD06B-BFDD-4946-A8D9-A71081AEE8DE}" type="datetimeFigureOut">
              <a:rPr lang="en-US" smtClean="0"/>
              <a:t>4/5/20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5EF7D09-43BC-4176-8D8B-0976C2687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80FB78-FAFD-454A-909B-22B35A338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8D1A2-D049-40E4-B004-01B2517F9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573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4945292-C262-47B9-9E80-5681A6EC1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CD06B-BFDD-4946-A8D9-A71081AEE8DE}" type="datetimeFigureOut">
              <a:rPr lang="en-US" smtClean="0"/>
              <a:t>4/5/20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081B33A-7DBD-4CC8-AB80-874F917AC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A5D33A-7109-456A-B3CF-19609C40C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8D1A2-D049-40E4-B004-01B2517F9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975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B4C9E7-F264-4CFA-A19D-E804E8778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C04E44-97F1-483B-BEE6-82486BC3E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C4C48D7-6877-46B6-B3FF-997E842ED6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EBDDDD0-F35D-466F-AA5B-6382383BE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CD06B-BFDD-4946-A8D9-A71081AEE8DE}" type="datetimeFigureOut">
              <a:rPr lang="en-US" smtClean="0"/>
              <a:t>4/5/20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6B95DD5-A1D6-44F9-B14C-558056696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1A84933-E99D-47D0-8502-1993E4765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8D1A2-D049-40E4-B004-01B2517F9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563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1D7B54-5034-44FD-A484-6BCDB010F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A873E13-7753-461F-AB27-3F840C3D14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EDAEEC0-663C-445A-A100-6D7BFA81B2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7417D37-6DD7-4F8D-8366-AFBCF47CB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CD06B-BFDD-4946-A8D9-A71081AEE8DE}" type="datetimeFigureOut">
              <a:rPr lang="en-US" smtClean="0"/>
              <a:t>4/5/20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313E00F-3304-4AA9-8CB8-CE42BCD18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24CA99D-5BE1-4B54-850B-7808EA1F5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8D1A2-D049-40E4-B004-01B2517F9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4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3B217C8F-D845-4A2A-A5EA-D8B1CCA324C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41431293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" name="think-cell Slide" r:id="rId16" imgW="498" imgH="499" progId="TCLayout.ActiveDocument.1">
                  <p:embed/>
                </p:oleObj>
              </mc:Choice>
              <mc:Fallback>
                <p:oleObj name="think-cell Slide" r:id="rId16" imgW="498" imgH="499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3B217C8F-D845-4A2A-A5EA-D8B1CCA324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 hidden="1">
            <a:extLst>
              <a:ext uri="{FF2B5EF4-FFF2-40B4-BE49-F238E27FC236}">
                <a16:creationId xmlns:a16="http://schemas.microsoft.com/office/drawing/2014/main" id="{EC78EA82-3A1E-4D84-BEE5-DB3071FE81AF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de-DE" sz="4400" b="0" i="0" baseline="0" dirty="0">
              <a:latin typeface="Arial Nova" panose="020B0504020202020204" pitchFamily="34" charset="0"/>
              <a:ea typeface="+mj-ea"/>
              <a:cs typeface="+mj-cs"/>
              <a:sym typeface="Arial Nova" panose="020B0504020202020204" pitchFamily="34" charset="0"/>
            </a:endParaRPr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BEE859C-5E65-41AA-BE5F-7AA4B8C4F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C0F48D-094A-4F8C-A1D2-490962150A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C188C9-F8C8-4507-B5DB-5FAED02AC6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CD06B-BFDD-4946-A8D9-A71081AEE8DE}" type="datetimeFigureOut">
              <a:rPr lang="en-US" smtClean="0"/>
              <a:t>4/5/20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7A75AC0-396F-4D27-8E63-89C09C820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8FBDF3-3A39-422E-A0A6-624F6BE75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D8D1A2-D049-40E4-B004-01B2517F9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926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3154D"/>
          </a:solidFill>
          <a:latin typeface="Arial Nova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3.svg"/><Relationship Id="rId2" Type="http://schemas.openxmlformats.org/officeDocument/2006/relationships/tags" Target="../tags/tag7.xml"/><Relationship Id="rId16" Type="http://schemas.openxmlformats.org/officeDocument/2006/relationships/image" Target="../media/image12.png"/><Relationship Id="rId1" Type="http://schemas.openxmlformats.org/officeDocument/2006/relationships/vmlDrawing" Target="../drawings/vmlDrawing4.vml"/><Relationship Id="rId6" Type="http://schemas.openxmlformats.org/officeDocument/2006/relationships/image" Target="../media/image2.e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3.bin"/><Relationship Id="rId15" Type="http://schemas.openxmlformats.org/officeDocument/2006/relationships/image" Target="../media/image11.svg"/><Relationship Id="rId10" Type="http://schemas.openxmlformats.org/officeDocument/2006/relationships/image" Target="../media/image6.emf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5.sv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tags" Target="../tags/tag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.emf"/><Relationship Id="rId11" Type="http://schemas.openxmlformats.org/officeDocument/2006/relationships/image" Target="../media/image6.emf"/><Relationship Id="rId5" Type="http://schemas.openxmlformats.org/officeDocument/2006/relationships/oleObject" Target="../embeddings/oleObject3.bin"/><Relationship Id="rId10" Type="http://schemas.openxmlformats.org/officeDocument/2006/relationships/hyperlink" Target="https://awa.zh.ch/content/dam/volkswirtschaftsdirektion/awa/alv/formulare/Formular-Kurzarbeit-COVID-Voranmeldung.xlsx" TargetMode="External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8.emf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emf"/><Relationship Id="rId12" Type="http://schemas.openxmlformats.org/officeDocument/2006/relationships/image" Target="../media/image17.emf"/><Relationship Id="rId17" Type="http://schemas.openxmlformats.org/officeDocument/2006/relationships/image" Target="../media/image22.svg"/><Relationship Id="rId2" Type="http://schemas.openxmlformats.org/officeDocument/2006/relationships/tags" Target="../tags/tag9.xml"/><Relationship Id="rId16" Type="http://schemas.openxmlformats.org/officeDocument/2006/relationships/image" Target="../media/image21.png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16.emf"/><Relationship Id="rId5" Type="http://schemas.openxmlformats.org/officeDocument/2006/relationships/image" Target="../media/image14.png"/><Relationship Id="rId15" Type="http://schemas.openxmlformats.org/officeDocument/2006/relationships/image" Target="../media/image20.svg"/><Relationship Id="rId10" Type="http://schemas.openxmlformats.org/officeDocument/2006/relationships/image" Target="../media/image15.emf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3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emf"/><Relationship Id="rId2" Type="http://schemas.openxmlformats.org/officeDocument/2006/relationships/tags" Target="../tags/tag10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12" Type="http://schemas.openxmlformats.org/officeDocument/2006/relationships/image" Target="../media/image27.png"/><Relationship Id="rId2" Type="http://schemas.openxmlformats.org/officeDocument/2006/relationships/tags" Target="../tags/tag11.xml"/><Relationship Id="rId16" Type="http://schemas.openxmlformats.org/officeDocument/2006/relationships/image" Target="../media/image31.png"/><Relationship Id="rId1" Type="http://schemas.openxmlformats.org/officeDocument/2006/relationships/vmlDrawing" Target="../drawings/vmlDrawing8.vml"/><Relationship Id="rId6" Type="http://schemas.openxmlformats.org/officeDocument/2006/relationships/image" Target="../media/image2.emf"/><Relationship Id="rId11" Type="http://schemas.openxmlformats.org/officeDocument/2006/relationships/image" Target="../media/image26.png"/><Relationship Id="rId5" Type="http://schemas.openxmlformats.org/officeDocument/2006/relationships/oleObject" Target="../embeddings/oleObject3.bin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3.png"/><Relationship Id="rId18" Type="http://schemas.microsoft.com/office/2007/relationships/hdphoto" Target="../media/hdphoto2.wdp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36.png"/><Relationship Id="rId7" Type="http://schemas.openxmlformats.org/officeDocument/2006/relationships/image" Target="../media/image2.emf"/><Relationship Id="rId12" Type="http://schemas.openxmlformats.org/officeDocument/2006/relationships/image" Target="../media/image18.emf"/><Relationship Id="rId17" Type="http://schemas.openxmlformats.org/officeDocument/2006/relationships/image" Target="../media/image34.png"/><Relationship Id="rId2" Type="http://schemas.openxmlformats.org/officeDocument/2006/relationships/tags" Target="../tags/tag12.xml"/><Relationship Id="rId16" Type="http://schemas.microsoft.com/office/2007/relationships/hdphoto" Target="../media/hdphoto1.wdp"/><Relationship Id="rId20" Type="http://schemas.microsoft.com/office/2007/relationships/hdphoto" Target="../media/hdphoto3.wdp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17.emf"/><Relationship Id="rId5" Type="http://schemas.openxmlformats.org/officeDocument/2006/relationships/image" Target="../media/image14.png"/><Relationship Id="rId15" Type="http://schemas.openxmlformats.org/officeDocument/2006/relationships/image" Target="../media/image33.png"/><Relationship Id="rId10" Type="http://schemas.openxmlformats.org/officeDocument/2006/relationships/image" Target="../media/image16.emf"/><Relationship Id="rId19" Type="http://schemas.openxmlformats.org/officeDocument/2006/relationships/image" Target="../media/image35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5.emf"/><Relationship Id="rId14" Type="http://schemas.openxmlformats.org/officeDocument/2006/relationships/image" Target="../media/image32.png"/><Relationship Id="rId22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335BD31-9BEB-4951-908E-6DF29B0B511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2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335BD31-9BEB-4951-908E-6DF29B0B51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2CD8122E-8A66-4F65-9740-7DC1B59991AD}"/>
              </a:ext>
            </a:extLst>
          </p:cNvPr>
          <p:cNvSpPr/>
          <p:nvPr/>
        </p:nvSpPr>
        <p:spPr>
          <a:xfrm>
            <a:off x="-1" y="1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FC6A73B6-536F-408E-810E-4BE8050913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07" y="117741"/>
            <a:ext cx="1121337" cy="11213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E6CBF3-DE61-4DDF-94B4-4B6B7D9577E7}"/>
              </a:ext>
            </a:extLst>
          </p:cNvPr>
          <p:cNvSpPr txBox="1"/>
          <p:nvPr/>
        </p:nvSpPr>
        <p:spPr>
          <a:xfrm>
            <a:off x="-60960" y="990969"/>
            <a:ext cx="2652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Bahnschrift" panose="020B0502040204020203" pitchFamily="34" charset="0"/>
              </a:rPr>
              <a:t>KURA</a:t>
            </a:r>
            <a:r>
              <a:rPr lang="de-DE" sz="2800" b="1" dirty="0">
                <a:solidFill>
                  <a:schemeClr val="bg1"/>
                </a:solidFill>
                <a:latin typeface="Bahnschrift" panose="020B0502040204020203" pitchFamily="34" charset="0"/>
              </a:rPr>
              <a:t>BOT</a:t>
            </a:r>
            <a:endParaRPr lang="en-US" sz="28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A37EED-B076-4C69-81A2-9796745377A6}"/>
              </a:ext>
            </a:extLst>
          </p:cNvPr>
          <p:cNvCxnSpPr/>
          <p:nvPr/>
        </p:nvCxnSpPr>
        <p:spPr>
          <a:xfrm>
            <a:off x="2591632" y="213360"/>
            <a:ext cx="0" cy="147025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1EAEC94-D35A-41FB-A756-CDF70C92D673}"/>
              </a:ext>
            </a:extLst>
          </p:cNvPr>
          <p:cNvSpPr txBox="1"/>
          <p:nvPr/>
        </p:nvSpPr>
        <p:spPr>
          <a:xfrm>
            <a:off x="2782601" y="498382"/>
            <a:ext cx="9157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chemeClr val="bg1"/>
                </a:solidFill>
                <a:latin typeface="Bahnschrift" panose="020B0502040204020203" pitchFamily="34" charset="0"/>
              </a:rPr>
              <a:t>Numbers on the Crisis</a:t>
            </a:r>
            <a:endParaRPr lang="en-US" sz="5400" b="1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F798054-BB22-DA47-A6B6-0840ACA966E2}"/>
              </a:ext>
            </a:extLst>
          </p:cNvPr>
          <p:cNvSpPr/>
          <p:nvPr/>
        </p:nvSpPr>
        <p:spPr>
          <a:xfrm>
            <a:off x="8457121" y="3736765"/>
            <a:ext cx="2916767" cy="8562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C26EFB6-9295-F142-A31C-9A5A4F71495A}"/>
              </a:ext>
            </a:extLst>
          </p:cNvPr>
          <p:cNvSpPr/>
          <p:nvPr/>
        </p:nvSpPr>
        <p:spPr>
          <a:xfrm>
            <a:off x="818113" y="3736765"/>
            <a:ext cx="2916767" cy="8562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8B68A0B-6FDD-D248-9DED-A9CFDBA9EC6A}"/>
              </a:ext>
            </a:extLst>
          </p:cNvPr>
          <p:cNvSpPr/>
          <p:nvPr/>
        </p:nvSpPr>
        <p:spPr>
          <a:xfrm>
            <a:off x="4637617" y="3736765"/>
            <a:ext cx="2916767" cy="8562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C1D18D-6D8A-7B47-8014-53DA82165ECF}"/>
              </a:ext>
            </a:extLst>
          </p:cNvPr>
          <p:cNvSpPr txBox="1"/>
          <p:nvPr/>
        </p:nvSpPr>
        <p:spPr>
          <a:xfrm>
            <a:off x="658786" y="3288459"/>
            <a:ext cx="32096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chemeClr val="bg1"/>
                </a:solidFill>
                <a:latin typeface="Bahnschrift" panose="020B0502040204020203" pitchFamily="34" charset="0"/>
              </a:rPr>
              <a:t>&gt; 100K</a:t>
            </a:r>
            <a:endParaRPr lang="en-US" sz="6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3E6E44-2B6B-3F44-80D3-33BF4852BC20}"/>
              </a:ext>
            </a:extLst>
          </p:cNvPr>
          <p:cNvSpPr txBox="1"/>
          <p:nvPr/>
        </p:nvSpPr>
        <p:spPr>
          <a:xfrm>
            <a:off x="4572103" y="3291091"/>
            <a:ext cx="32096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chemeClr val="bg1"/>
                </a:solidFill>
                <a:latin typeface="Bahnschrift" panose="020B0502040204020203" pitchFamily="34" charset="0"/>
              </a:rPr>
              <a:t>&gt; 20%</a:t>
            </a:r>
            <a:endParaRPr lang="en-US" sz="6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51C7F7-5382-FC42-8B63-9ABA677113B3}"/>
              </a:ext>
            </a:extLst>
          </p:cNvPr>
          <p:cNvSpPr txBox="1"/>
          <p:nvPr/>
        </p:nvSpPr>
        <p:spPr>
          <a:xfrm>
            <a:off x="380661" y="2320386"/>
            <a:ext cx="353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Companies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8040BD-10D7-5D44-B547-4DFBD1A08C94}"/>
              </a:ext>
            </a:extLst>
          </p:cNvPr>
          <p:cNvSpPr txBox="1"/>
          <p:nvPr/>
        </p:nvSpPr>
        <p:spPr>
          <a:xfrm>
            <a:off x="4288320" y="2320386"/>
            <a:ext cx="353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Employees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47E658-F9D5-594A-85CF-DD2361C44DA9}"/>
              </a:ext>
            </a:extLst>
          </p:cNvPr>
          <p:cNvSpPr txBox="1"/>
          <p:nvPr/>
        </p:nvSpPr>
        <p:spPr>
          <a:xfrm>
            <a:off x="8195979" y="2320386"/>
            <a:ext cx="353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GDP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27BDF6-4E74-3E4D-8F12-B5AB637D4C82}"/>
              </a:ext>
            </a:extLst>
          </p:cNvPr>
          <p:cNvSpPr txBox="1"/>
          <p:nvPr/>
        </p:nvSpPr>
        <p:spPr>
          <a:xfrm>
            <a:off x="319701" y="4750299"/>
            <a:ext cx="353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More than 100’000 companies are directly affected by the crisis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7F0825-AE07-0B4B-B8CE-A2957DAD96C1}"/>
              </a:ext>
            </a:extLst>
          </p:cNvPr>
          <p:cNvSpPr txBox="1"/>
          <p:nvPr/>
        </p:nvSpPr>
        <p:spPr>
          <a:xfrm>
            <a:off x="4227360" y="4750299"/>
            <a:ext cx="353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More than 20 % of the employees are working in a directly affected company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4A53D0-9E65-BC45-82C8-6D5F2158BAD8}"/>
              </a:ext>
            </a:extLst>
          </p:cNvPr>
          <p:cNvSpPr txBox="1"/>
          <p:nvPr/>
        </p:nvSpPr>
        <p:spPr>
          <a:xfrm>
            <a:off x="8135019" y="4750299"/>
            <a:ext cx="353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Experts expect a decline in the Swiss GDP up to 4.0 % 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70E7F53-5261-9248-88DD-0894092B94F7}"/>
              </a:ext>
            </a:extLst>
          </p:cNvPr>
          <p:cNvCxnSpPr>
            <a:cxnSpLocks/>
          </p:cNvCxnSpPr>
          <p:nvPr/>
        </p:nvCxnSpPr>
        <p:spPr>
          <a:xfrm rot="5400000">
            <a:off x="2123694" y="1938699"/>
            <a:ext cx="0" cy="195691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3EAE66A-F658-7E49-86F8-D5876CDB5619}"/>
              </a:ext>
            </a:extLst>
          </p:cNvPr>
          <p:cNvCxnSpPr>
            <a:cxnSpLocks/>
          </p:cNvCxnSpPr>
          <p:nvPr/>
        </p:nvCxnSpPr>
        <p:spPr>
          <a:xfrm rot="5400000">
            <a:off x="6077713" y="1938699"/>
            <a:ext cx="0" cy="195691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572E0A5-A107-DF45-AD69-5C979DAAFC80}"/>
              </a:ext>
            </a:extLst>
          </p:cNvPr>
          <p:cNvCxnSpPr>
            <a:cxnSpLocks/>
          </p:cNvCxnSpPr>
          <p:nvPr/>
        </p:nvCxnSpPr>
        <p:spPr>
          <a:xfrm rot="5400000">
            <a:off x="9935746" y="1938700"/>
            <a:ext cx="0" cy="195691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6FE25FC-91C8-4543-AB9C-EA31491BCDDB}"/>
              </a:ext>
            </a:extLst>
          </p:cNvPr>
          <p:cNvSpPr txBox="1"/>
          <p:nvPr/>
        </p:nvSpPr>
        <p:spPr>
          <a:xfrm>
            <a:off x="8323579" y="3288459"/>
            <a:ext cx="32096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chemeClr val="bg1"/>
                </a:solidFill>
                <a:latin typeface="Bahnschrift" panose="020B0502040204020203" pitchFamily="34" charset="0"/>
              </a:rPr>
              <a:t>- 4%</a:t>
            </a:r>
            <a:endParaRPr lang="en-US" sz="6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670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335BD31-9BEB-4951-908E-6DF29B0B511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69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335BD31-9BEB-4951-908E-6DF29B0B51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2CD8122E-8A66-4F65-9740-7DC1B59991AD}"/>
              </a:ext>
            </a:extLst>
          </p:cNvPr>
          <p:cNvSpPr/>
          <p:nvPr/>
        </p:nvSpPr>
        <p:spPr>
          <a:xfrm>
            <a:off x="-1" y="1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FC6A73B6-536F-408E-810E-4BE8050913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07" y="117741"/>
            <a:ext cx="1121337" cy="11213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E6CBF3-DE61-4DDF-94B4-4B6B7D9577E7}"/>
              </a:ext>
            </a:extLst>
          </p:cNvPr>
          <p:cNvSpPr txBox="1"/>
          <p:nvPr/>
        </p:nvSpPr>
        <p:spPr>
          <a:xfrm>
            <a:off x="-60960" y="990969"/>
            <a:ext cx="2652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Bahnschrift" panose="020B0502040204020203" pitchFamily="34" charset="0"/>
              </a:rPr>
              <a:t>KURA</a:t>
            </a:r>
            <a:r>
              <a:rPr lang="de-DE" sz="2800" b="1" dirty="0">
                <a:solidFill>
                  <a:schemeClr val="bg1"/>
                </a:solidFill>
                <a:latin typeface="Bahnschrift" panose="020B0502040204020203" pitchFamily="34" charset="0"/>
              </a:rPr>
              <a:t>BOT</a:t>
            </a:r>
            <a:endParaRPr lang="en-US" sz="28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A37EED-B076-4C69-81A2-9796745377A6}"/>
              </a:ext>
            </a:extLst>
          </p:cNvPr>
          <p:cNvCxnSpPr/>
          <p:nvPr/>
        </p:nvCxnSpPr>
        <p:spPr>
          <a:xfrm>
            <a:off x="2591632" y="213360"/>
            <a:ext cx="0" cy="147025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C1B5358-E713-FE46-B34F-30DEAC771030}"/>
              </a:ext>
            </a:extLst>
          </p:cNvPr>
          <p:cNvGrpSpPr/>
          <p:nvPr/>
        </p:nvGrpSpPr>
        <p:grpSpPr>
          <a:xfrm>
            <a:off x="488325" y="1896974"/>
            <a:ext cx="7028044" cy="4778146"/>
            <a:chOff x="488324" y="245035"/>
            <a:chExt cx="7634465" cy="7009966"/>
          </a:xfrm>
        </p:grpSpPr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0BC00BFE-5273-CD4D-96F8-AF8C0D11A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8324" y="245035"/>
              <a:ext cx="7634465" cy="7009966"/>
            </a:xfrm>
            <a:prstGeom prst="rect">
              <a:avLst/>
            </a:prstGeom>
          </p:spPr>
        </p:pic>
        <p:pic>
          <p:nvPicPr>
            <p:cNvPr id="49" name="Picture 48" descr="A picture containing drawing, light&#10;&#10;Description automatically generated">
              <a:extLst>
                <a:ext uri="{FF2B5EF4-FFF2-40B4-BE49-F238E27FC236}">
                  <a16:creationId xmlns:a16="http://schemas.microsoft.com/office/drawing/2014/main" id="{1CA5CC33-4E30-8E48-83EB-7A7C421C7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9349" y="974484"/>
              <a:ext cx="2185169" cy="218516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9255ABB-0ACA-814C-913C-3FA62901A930}"/>
                </a:ext>
              </a:extLst>
            </p:cNvPr>
            <p:cNvSpPr txBox="1"/>
            <p:nvPr/>
          </p:nvSpPr>
          <p:spPr>
            <a:xfrm>
              <a:off x="2483154" y="2710984"/>
              <a:ext cx="35306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54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KURA</a:t>
              </a:r>
              <a:r>
                <a:rPr lang="de-DE" sz="5400" b="1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BOT</a:t>
              </a:r>
              <a:endParaRPr lang="en-US" sz="5400" b="1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B0910E8-BFCA-8D4C-A454-FE385C252D08}"/>
                </a:ext>
              </a:extLst>
            </p:cNvPr>
            <p:cNvSpPr txBox="1"/>
            <p:nvPr/>
          </p:nvSpPr>
          <p:spPr>
            <a:xfrm>
              <a:off x="2435529" y="3577759"/>
              <a:ext cx="3530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www.chatbot.com</a:t>
              </a:r>
              <a:endParaRPr lang="en-US" sz="24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448FB9E-DBB4-424B-94A9-28BAFF61B841}"/>
              </a:ext>
            </a:extLst>
          </p:cNvPr>
          <p:cNvGrpSpPr/>
          <p:nvPr/>
        </p:nvGrpSpPr>
        <p:grpSpPr>
          <a:xfrm>
            <a:off x="8461230" y="1531439"/>
            <a:ext cx="2061094" cy="4818141"/>
            <a:chOff x="8461230" y="1421711"/>
            <a:chExt cx="2061094" cy="481814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20876D0-8DE2-EB43-A8D7-6A7F07EE1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230" y="1421711"/>
              <a:ext cx="2061094" cy="4818141"/>
            </a:xfrm>
            <a:prstGeom prst="rect">
              <a:avLst/>
            </a:prstGeom>
          </p:spPr>
        </p:pic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F6C7646C-C2B4-5442-9C43-EEFDF22039FA}"/>
                </a:ext>
              </a:extLst>
            </p:cNvPr>
            <p:cNvSpPr/>
            <p:nvPr/>
          </p:nvSpPr>
          <p:spPr>
            <a:xfrm rot="18766629">
              <a:off x="9194101" y="3171902"/>
              <a:ext cx="650056" cy="620882"/>
            </a:xfrm>
            <a:custGeom>
              <a:avLst/>
              <a:gdLst>
                <a:gd name="connsiteX0" fmla="*/ 325028 w 650056"/>
                <a:gd name="connsiteY0" fmla="*/ 0 h 620882"/>
                <a:gd name="connsiteX1" fmla="*/ 650056 w 650056"/>
                <a:gd name="connsiteY1" fmla="*/ 310441 h 620882"/>
                <a:gd name="connsiteX2" fmla="*/ 325028 w 650056"/>
                <a:gd name="connsiteY2" fmla="*/ 310441 h 620882"/>
                <a:gd name="connsiteX3" fmla="*/ 325028 w 650056"/>
                <a:gd name="connsiteY3" fmla="*/ 0 h 620882"/>
                <a:gd name="connsiteX0" fmla="*/ 325028 w 650056"/>
                <a:gd name="connsiteY0" fmla="*/ 0 h 620882"/>
                <a:gd name="connsiteX1" fmla="*/ 650056 w 650056"/>
                <a:gd name="connsiteY1" fmla="*/ 310441 h 620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056" h="620882" stroke="0" extrusionOk="0">
                  <a:moveTo>
                    <a:pt x="325028" y="0"/>
                  </a:moveTo>
                  <a:cubicBezTo>
                    <a:pt x="469450" y="-12574"/>
                    <a:pt x="669537" y="156780"/>
                    <a:pt x="650056" y="310441"/>
                  </a:cubicBezTo>
                  <a:cubicBezTo>
                    <a:pt x="512206" y="315929"/>
                    <a:pt x="481036" y="302698"/>
                    <a:pt x="325028" y="310441"/>
                  </a:cubicBezTo>
                  <a:cubicBezTo>
                    <a:pt x="329564" y="190982"/>
                    <a:pt x="340467" y="102586"/>
                    <a:pt x="325028" y="0"/>
                  </a:cubicBezTo>
                  <a:close/>
                </a:path>
                <a:path w="650056" h="620882" fill="none" extrusionOk="0">
                  <a:moveTo>
                    <a:pt x="325028" y="0"/>
                  </a:moveTo>
                  <a:cubicBezTo>
                    <a:pt x="525073" y="-28954"/>
                    <a:pt x="658712" y="153998"/>
                    <a:pt x="650056" y="310441"/>
                  </a:cubicBezTo>
                </a:path>
                <a:path w="650056" h="620882" fill="none" stroke="0" extrusionOk="0">
                  <a:moveTo>
                    <a:pt x="325028" y="0"/>
                  </a:moveTo>
                  <a:cubicBezTo>
                    <a:pt x="497887" y="-6855"/>
                    <a:pt x="646445" y="124594"/>
                    <a:pt x="650056" y="310441"/>
                  </a:cubicBezTo>
                </a:path>
              </a:pathLst>
            </a:custGeom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877046351">
                    <a:prstGeom prst="arc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1EAEC94-D35A-41FB-A756-CDF70C92D673}"/>
              </a:ext>
            </a:extLst>
          </p:cNvPr>
          <p:cNvSpPr txBox="1"/>
          <p:nvPr/>
        </p:nvSpPr>
        <p:spPr>
          <a:xfrm>
            <a:off x="2782601" y="498382"/>
            <a:ext cx="9157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ahnschrift" panose="020B0502040204020203" pitchFamily="34" charset="0"/>
              </a:rPr>
              <a:t>How to apply for “</a:t>
            </a:r>
            <a:r>
              <a:rPr lang="de-DE" sz="5400" i="1" dirty="0">
                <a:solidFill>
                  <a:schemeClr val="bg1"/>
                </a:solidFill>
                <a:latin typeface="Bahnschrift" panose="020B0502040204020203" pitchFamily="34" charset="0"/>
              </a:rPr>
              <a:t>Kurzarbeit“</a:t>
            </a:r>
            <a:endParaRPr lang="en-US" sz="5400" b="1" i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3E189CD4-60B4-2640-B10F-703520AACE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859549">
            <a:off x="1908502" y="2166094"/>
            <a:ext cx="5170598" cy="24534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7908B76-D903-2A45-9740-2E369E4EB6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434496">
            <a:off x="1692463" y="3281159"/>
            <a:ext cx="4514814" cy="21031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6CBB099-5042-2641-9041-17143829416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273820">
            <a:off x="553446" y="2906049"/>
            <a:ext cx="3811535" cy="191576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41908887-26D4-E24B-847A-7625CC66030B}"/>
              </a:ext>
            </a:extLst>
          </p:cNvPr>
          <p:cNvGrpSpPr/>
          <p:nvPr/>
        </p:nvGrpSpPr>
        <p:grpSpPr>
          <a:xfrm>
            <a:off x="5750059" y="1610597"/>
            <a:ext cx="2782774" cy="1489459"/>
            <a:chOff x="1732474" y="305840"/>
            <a:chExt cx="5478762" cy="4180756"/>
          </a:xfrm>
        </p:grpSpPr>
        <p:sp>
          <p:nvSpPr>
            <p:cNvPr id="78" name="Cloud Callout 7">
              <a:extLst>
                <a:ext uri="{FF2B5EF4-FFF2-40B4-BE49-F238E27FC236}">
                  <a16:creationId xmlns:a16="http://schemas.microsoft.com/office/drawing/2014/main" id="{7C561B63-DEA9-EE4C-8773-BBC51E5A2C19}"/>
                </a:ext>
              </a:extLst>
            </p:cNvPr>
            <p:cNvSpPr/>
            <p:nvPr/>
          </p:nvSpPr>
          <p:spPr>
            <a:xfrm flipH="1" flipV="1">
              <a:off x="1732474" y="305840"/>
              <a:ext cx="5478762" cy="4180756"/>
            </a:xfrm>
            <a:prstGeom prst="cloudCallout">
              <a:avLst>
                <a:gd name="adj1" fmla="val -74833"/>
                <a:gd name="adj2" fmla="val -23252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9" name="Graphic 78" descr="Question mark">
              <a:extLst>
                <a:ext uri="{FF2B5EF4-FFF2-40B4-BE49-F238E27FC236}">
                  <a16:creationId xmlns:a16="http://schemas.microsoft.com/office/drawing/2014/main" id="{96156B55-D50F-DC4D-BE10-7835AB06A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19647755">
              <a:off x="2970659" y="1289688"/>
              <a:ext cx="1217066" cy="1217066"/>
            </a:xfrm>
            <a:prstGeom prst="rect">
              <a:avLst/>
            </a:prstGeom>
          </p:spPr>
        </p:pic>
        <p:pic>
          <p:nvPicPr>
            <p:cNvPr id="80" name="Graphic 79" descr="Confused person">
              <a:extLst>
                <a:ext uri="{FF2B5EF4-FFF2-40B4-BE49-F238E27FC236}">
                  <a16:creationId xmlns:a16="http://schemas.microsoft.com/office/drawing/2014/main" id="{289F0868-9FE2-B941-AC72-92B5A21C9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528557" y="2166327"/>
              <a:ext cx="1781907" cy="1781907"/>
            </a:xfrm>
            <a:prstGeom prst="rect">
              <a:avLst/>
            </a:prstGeom>
          </p:spPr>
        </p:pic>
        <p:pic>
          <p:nvPicPr>
            <p:cNvPr id="81" name="Graphic 80" descr="Question mark">
              <a:extLst>
                <a:ext uri="{FF2B5EF4-FFF2-40B4-BE49-F238E27FC236}">
                  <a16:creationId xmlns:a16="http://schemas.microsoft.com/office/drawing/2014/main" id="{1669E4A7-1549-E541-9C3E-AF936878A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835876" y="862281"/>
              <a:ext cx="1217066" cy="1217066"/>
            </a:xfrm>
            <a:prstGeom prst="rect">
              <a:avLst/>
            </a:prstGeom>
          </p:spPr>
        </p:pic>
        <p:pic>
          <p:nvPicPr>
            <p:cNvPr id="82" name="Graphic 81" descr="Question mark">
              <a:extLst>
                <a:ext uri="{FF2B5EF4-FFF2-40B4-BE49-F238E27FC236}">
                  <a16:creationId xmlns:a16="http://schemas.microsoft.com/office/drawing/2014/main" id="{F673B768-24F4-D242-AAA1-FF873E4D5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2039058">
              <a:off x="4630082" y="1321531"/>
              <a:ext cx="1217066" cy="12170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9377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335BD31-9BEB-4951-908E-6DF29B0B511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6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335BD31-9BEB-4951-908E-6DF29B0B51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2CD8122E-8A66-4F65-9740-7DC1B59991AD}"/>
              </a:ext>
            </a:extLst>
          </p:cNvPr>
          <p:cNvSpPr/>
          <p:nvPr/>
        </p:nvSpPr>
        <p:spPr>
          <a:xfrm>
            <a:off x="-1" y="1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FC6A73B6-536F-408E-810E-4BE8050913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07" y="117741"/>
            <a:ext cx="1121337" cy="11213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E6CBF3-DE61-4DDF-94B4-4B6B7D9577E7}"/>
              </a:ext>
            </a:extLst>
          </p:cNvPr>
          <p:cNvSpPr txBox="1"/>
          <p:nvPr/>
        </p:nvSpPr>
        <p:spPr>
          <a:xfrm>
            <a:off x="-60960" y="990969"/>
            <a:ext cx="2652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Bahnschrift" panose="020B0502040204020203" pitchFamily="34" charset="0"/>
              </a:rPr>
              <a:t>KURA</a:t>
            </a:r>
            <a:r>
              <a:rPr lang="de-DE" sz="2800" b="1" dirty="0">
                <a:solidFill>
                  <a:schemeClr val="bg1"/>
                </a:solidFill>
                <a:latin typeface="Bahnschrift" panose="020B0502040204020203" pitchFamily="34" charset="0"/>
              </a:rPr>
              <a:t>BOT</a:t>
            </a:r>
            <a:endParaRPr lang="en-US" sz="28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A37EED-B076-4C69-81A2-9796745377A6}"/>
              </a:ext>
            </a:extLst>
          </p:cNvPr>
          <p:cNvCxnSpPr/>
          <p:nvPr/>
        </p:nvCxnSpPr>
        <p:spPr>
          <a:xfrm>
            <a:off x="2591632" y="213360"/>
            <a:ext cx="0" cy="147025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FF13E28-B41C-7B4E-8C83-C122C50BF390}"/>
              </a:ext>
            </a:extLst>
          </p:cNvPr>
          <p:cNvGrpSpPr/>
          <p:nvPr/>
        </p:nvGrpSpPr>
        <p:grpSpPr>
          <a:xfrm>
            <a:off x="488325" y="1896974"/>
            <a:ext cx="7028044" cy="4778146"/>
            <a:chOff x="488325" y="245035"/>
            <a:chExt cx="7028044" cy="643008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C1B5358-E713-FE46-B34F-30DEAC771030}"/>
                </a:ext>
              </a:extLst>
            </p:cNvPr>
            <p:cNvGrpSpPr/>
            <p:nvPr/>
          </p:nvGrpSpPr>
          <p:grpSpPr>
            <a:xfrm>
              <a:off x="488325" y="245035"/>
              <a:ext cx="7028044" cy="6430085"/>
              <a:chOff x="488324" y="245035"/>
              <a:chExt cx="7634465" cy="7009966"/>
            </a:xfrm>
          </p:grpSpPr>
          <p:pic>
            <p:nvPicPr>
              <p:cNvPr id="46" name="Graphic 45">
                <a:extLst>
                  <a:ext uri="{FF2B5EF4-FFF2-40B4-BE49-F238E27FC236}">
                    <a16:creationId xmlns:a16="http://schemas.microsoft.com/office/drawing/2014/main" id="{0BC00BFE-5273-CD4D-96F8-AF8C0D11A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88324" y="245035"/>
                <a:ext cx="7634465" cy="7009966"/>
              </a:xfrm>
              <a:prstGeom prst="rect">
                <a:avLst/>
              </a:prstGeom>
            </p:spPr>
          </p:pic>
          <p:pic>
            <p:nvPicPr>
              <p:cNvPr id="49" name="Picture 48" descr="A picture containing drawing, light&#10;&#10;Description automatically generated">
                <a:extLst>
                  <a:ext uri="{FF2B5EF4-FFF2-40B4-BE49-F238E27FC236}">
                    <a16:creationId xmlns:a16="http://schemas.microsoft.com/office/drawing/2014/main" id="{1CA5CC33-4E30-8E48-83EB-7A7C421C70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9349" y="974484"/>
                <a:ext cx="2185169" cy="2185169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9255ABB-0ACA-814C-913C-3FA62901A930}"/>
                  </a:ext>
                </a:extLst>
              </p:cNvPr>
              <p:cNvSpPr txBox="1"/>
              <p:nvPr/>
            </p:nvSpPr>
            <p:spPr>
              <a:xfrm>
                <a:off x="2483154" y="2710984"/>
                <a:ext cx="35306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5400" dirty="0">
                    <a:solidFill>
                      <a:schemeClr val="bg1"/>
                    </a:solidFill>
                    <a:latin typeface="Bahnschrift" panose="020B0502040204020203" pitchFamily="34" charset="0"/>
                  </a:rPr>
                  <a:t>KURA</a:t>
                </a:r>
                <a:r>
                  <a:rPr lang="de-DE" sz="5400" b="1" dirty="0">
                    <a:solidFill>
                      <a:schemeClr val="bg1"/>
                    </a:solidFill>
                    <a:latin typeface="Bahnschrift" panose="020B0502040204020203" pitchFamily="34" charset="0"/>
                  </a:rPr>
                  <a:t>BOT</a:t>
                </a:r>
                <a:endParaRPr lang="en-US" sz="5400" b="1" dirty="0">
                  <a:solidFill>
                    <a:schemeClr val="bg1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B0910E8-BFCA-8D4C-A454-FE385C252D08}"/>
                  </a:ext>
                </a:extLst>
              </p:cNvPr>
              <p:cNvSpPr txBox="1"/>
              <p:nvPr/>
            </p:nvSpPr>
            <p:spPr>
              <a:xfrm>
                <a:off x="2435529" y="3577759"/>
                <a:ext cx="3530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solidFill>
                      <a:schemeClr val="bg1"/>
                    </a:solidFill>
                    <a:latin typeface="Bahnschrift" panose="020B0502040204020203" pitchFamily="34" charset="0"/>
                  </a:rPr>
                  <a:t>www.chatbot.com</a:t>
                </a:r>
                <a:endParaRPr lang="en-US" sz="2400" dirty="0">
                  <a:solidFill>
                    <a:schemeClr val="bg1"/>
                  </a:solidFill>
                  <a:latin typeface="Bahnschrift" panose="020B0502040204020203" pitchFamily="34" charset="0"/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DC8A56B-D253-BD4C-A692-5D7EE66749E9}"/>
                </a:ext>
              </a:extLst>
            </p:cNvPr>
            <p:cNvGrpSpPr/>
            <p:nvPr/>
          </p:nvGrpSpPr>
          <p:grpSpPr>
            <a:xfrm>
              <a:off x="1212330" y="929437"/>
              <a:ext cx="5669280" cy="3926832"/>
              <a:chOff x="1212330" y="1094029"/>
              <a:chExt cx="5669280" cy="3926832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2F5D86D-DE2C-7749-B44E-0DB8933AFCC5}"/>
                  </a:ext>
                </a:extLst>
              </p:cNvPr>
              <p:cNvSpPr/>
              <p:nvPr/>
            </p:nvSpPr>
            <p:spPr>
              <a:xfrm>
                <a:off x="1224899" y="2554096"/>
                <a:ext cx="5541661" cy="23826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C8B563E-D62A-E44A-829D-3A5C45024278}"/>
                  </a:ext>
                </a:extLst>
              </p:cNvPr>
              <p:cNvSpPr/>
              <p:nvPr/>
            </p:nvSpPr>
            <p:spPr>
              <a:xfrm>
                <a:off x="1224899" y="1094029"/>
                <a:ext cx="5541661" cy="58176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6E9FA29-E277-2F43-BAD7-138DBAC936BF}"/>
                  </a:ext>
                </a:extLst>
              </p:cNvPr>
              <p:cNvSpPr/>
              <p:nvPr/>
            </p:nvSpPr>
            <p:spPr>
              <a:xfrm>
                <a:off x="1224899" y="1837115"/>
                <a:ext cx="5541661" cy="58176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ADABD33-6F3A-FB43-84DE-ECCB41E6FD58}"/>
                  </a:ext>
                </a:extLst>
              </p:cNvPr>
              <p:cNvSpPr txBox="1"/>
              <p:nvPr/>
            </p:nvSpPr>
            <p:spPr>
              <a:xfrm>
                <a:off x="1212330" y="1168954"/>
                <a:ext cx="5669280" cy="38519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b="1" dirty="0">
                    <a:latin typeface="Al Tarikh" pitchFamily="2" charset="-78"/>
                    <a:cs typeface="Al Tarikh" pitchFamily="2" charset="-78"/>
                  </a:rPr>
                  <a:t>KURABOT:</a:t>
                </a:r>
                <a:r>
                  <a:rPr lang="de-CH" dirty="0">
                    <a:latin typeface="Al Tarikh" pitchFamily="2" charset="-78"/>
                    <a:cs typeface="Al Tarikh" pitchFamily="2" charset="-78"/>
                  </a:rPr>
                  <a:t> Wie kann ich Ihnen weiterhelfen?</a:t>
                </a:r>
              </a:p>
              <a:p>
                <a:endParaRPr lang="de-CH" dirty="0">
                  <a:latin typeface="Al Tarikh" pitchFamily="2" charset="-78"/>
                  <a:cs typeface="Al Tarikh" pitchFamily="2" charset="-78"/>
                </a:endParaRPr>
              </a:p>
              <a:p>
                <a:r>
                  <a:rPr lang="de-CH" dirty="0">
                    <a:latin typeface="Al Tarikh" pitchFamily="2" charset="-78"/>
                    <a:cs typeface="Al Tarikh" pitchFamily="2" charset="-78"/>
                  </a:rPr>
                  <a:t> </a:t>
                </a:r>
                <a:r>
                  <a:rPr lang="en-US" b="1" dirty="0">
                    <a:latin typeface="Al Tarikh" pitchFamily="2" charset="-78"/>
                    <a:cs typeface="Al Tarikh" pitchFamily="2" charset="-78"/>
                  </a:rPr>
                  <a:t>Employer</a:t>
                </a:r>
                <a:r>
                  <a:rPr lang="de-CH" b="1" dirty="0">
                    <a:latin typeface="Al Tarikh" pitchFamily="2" charset="-78"/>
                    <a:cs typeface="Al Tarikh" pitchFamily="2" charset="-78"/>
                  </a:rPr>
                  <a:t>:</a:t>
                </a:r>
                <a:r>
                  <a:rPr lang="de-CH" dirty="0">
                    <a:latin typeface="Al Tarikh" pitchFamily="2" charset="-78"/>
                    <a:cs typeface="Al Tarikh" pitchFamily="2" charset="-78"/>
                  </a:rPr>
                  <a:t> Wie kann ich Kurzarbeit beantragen?</a:t>
                </a:r>
              </a:p>
              <a:p>
                <a:endParaRPr lang="de-CH" dirty="0">
                  <a:latin typeface="Al Tarikh" pitchFamily="2" charset="-78"/>
                  <a:cs typeface="Al Tarikh" pitchFamily="2" charset="-78"/>
                </a:endParaRPr>
              </a:p>
              <a:p>
                <a:r>
                  <a:rPr lang="de-CH" b="1" dirty="0">
                    <a:latin typeface="Al Tarikh" pitchFamily="2" charset="-78"/>
                    <a:cs typeface="Al Tarikh" pitchFamily="2" charset="-78"/>
                  </a:rPr>
                  <a:t>KURABOT:</a:t>
                </a:r>
                <a:r>
                  <a:rPr lang="de-CH" dirty="0">
                    <a:latin typeface="Al Tarikh" pitchFamily="2" charset="-78"/>
                    <a:cs typeface="Al Tarikh" pitchFamily="2" charset="-78"/>
                  </a:rPr>
                  <a:t> </a:t>
                </a:r>
              </a:p>
              <a:p>
                <a:pPr marL="725488" indent="-381000">
                  <a:buAutoNum type="arabicPeriod"/>
                </a:pPr>
                <a:r>
                  <a:rPr lang="de-CH" dirty="0">
                    <a:latin typeface="Al Tarikh" pitchFamily="2" charset="-78"/>
                    <a:cs typeface="Al Tarikh" pitchFamily="2" charset="-78"/>
                  </a:rPr>
                  <a:t>Holen Sie zuerst das Einverständnis aller von Kurzarbeit betroffenen Mitarbeitenden mit der Einführung von Kurzarbeit ein ...</a:t>
                </a:r>
              </a:p>
              <a:p>
                <a:pPr marL="725488" indent="-381000">
                  <a:buAutoNum type="arabicPeriod"/>
                </a:pPr>
                <a:r>
                  <a:rPr lang="de-DE" dirty="0"/>
                  <a:t>Füllen Sie das Formular </a:t>
                </a:r>
                <a:r>
                  <a:rPr lang="de-DE" b="1" dirty="0">
                    <a:hlinkClick r:id="rId10"/>
                  </a:rPr>
                  <a:t>«Voranmeldung von Kurzarbeit»</a:t>
                </a:r>
                <a:r>
                  <a:rPr lang="de-DE" dirty="0"/>
                  <a:t> aus und  …</a:t>
                </a:r>
                <a:endParaRPr lang="de-DE" dirty="0">
                  <a:latin typeface="Al Tarikh" pitchFamily="2" charset="-78"/>
                  <a:cs typeface="Al Tarikh" pitchFamily="2" charset="-78"/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448FB9E-DBB4-424B-94A9-28BAFF61B841}"/>
              </a:ext>
            </a:extLst>
          </p:cNvPr>
          <p:cNvGrpSpPr/>
          <p:nvPr/>
        </p:nvGrpSpPr>
        <p:grpSpPr>
          <a:xfrm>
            <a:off x="8461230" y="1531439"/>
            <a:ext cx="2061094" cy="4818141"/>
            <a:chOff x="8461230" y="1421711"/>
            <a:chExt cx="2061094" cy="481814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20876D0-8DE2-EB43-A8D7-6A7F07EE1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230" y="1421711"/>
              <a:ext cx="2061094" cy="4818141"/>
            </a:xfrm>
            <a:prstGeom prst="rect">
              <a:avLst/>
            </a:prstGeom>
          </p:spPr>
        </p:pic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F6C7646C-C2B4-5442-9C43-EEFDF22039FA}"/>
                </a:ext>
              </a:extLst>
            </p:cNvPr>
            <p:cNvSpPr/>
            <p:nvPr/>
          </p:nvSpPr>
          <p:spPr>
            <a:xfrm rot="8099387">
              <a:off x="9194101" y="2681571"/>
              <a:ext cx="650056" cy="620882"/>
            </a:xfrm>
            <a:custGeom>
              <a:avLst/>
              <a:gdLst>
                <a:gd name="connsiteX0" fmla="*/ 325028 w 650056"/>
                <a:gd name="connsiteY0" fmla="*/ 0 h 620882"/>
                <a:gd name="connsiteX1" fmla="*/ 650056 w 650056"/>
                <a:gd name="connsiteY1" fmla="*/ 310441 h 620882"/>
                <a:gd name="connsiteX2" fmla="*/ 325028 w 650056"/>
                <a:gd name="connsiteY2" fmla="*/ 310441 h 620882"/>
                <a:gd name="connsiteX3" fmla="*/ 325028 w 650056"/>
                <a:gd name="connsiteY3" fmla="*/ 0 h 620882"/>
                <a:gd name="connsiteX0" fmla="*/ 325028 w 650056"/>
                <a:gd name="connsiteY0" fmla="*/ 0 h 620882"/>
                <a:gd name="connsiteX1" fmla="*/ 650056 w 650056"/>
                <a:gd name="connsiteY1" fmla="*/ 310441 h 620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056" h="620882" stroke="0" extrusionOk="0">
                  <a:moveTo>
                    <a:pt x="325028" y="0"/>
                  </a:moveTo>
                  <a:cubicBezTo>
                    <a:pt x="469450" y="-12574"/>
                    <a:pt x="669537" y="156780"/>
                    <a:pt x="650056" y="310441"/>
                  </a:cubicBezTo>
                  <a:cubicBezTo>
                    <a:pt x="512206" y="315929"/>
                    <a:pt x="481036" y="302698"/>
                    <a:pt x="325028" y="310441"/>
                  </a:cubicBezTo>
                  <a:cubicBezTo>
                    <a:pt x="329564" y="190982"/>
                    <a:pt x="340467" y="102586"/>
                    <a:pt x="325028" y="0"/>
                  </a:cubicBezTo>
                  <a:close/>
                </a:path>
                <a:path w="650056" h="620882" fill="none" extrusionOk="0">
                  <a:moveTo>
                    <a:pt x="325028" y="0"/>
                  </a:moveTo>
                  <a:cubicBezTo>
                    <a:pt x="525073" y="-28954"/>
                    <a:pt x="658712" y="153998"/>
                    <a:pt x="650056" y="310441"/>
                  </a:cubicBezTo>
                </a:path>
                <a:path w="650056" h="620882" fill="none" stroke="0" extrusionOk="0">
                  <a:moveTo>
                    <a:pt x="325028" y="0"/>
                  </a:moveTo>
                  <a:cubicBezTo>
                    <a:pt x="497887" y="-6855"/>
                    <a:pt x="646445" y="124594"/>
                    <a:pt x="650056" y="310441"/>
                  </a:cubicBezTo>
                </a:path>
              </a:pathLst>
            </a:custGeom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877046351">
                    <a:prstGeom prst="arc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1EAEC94-D35A-41FB-A756-CDF70C92D673}"/>
              </a:ext>
            </a:extLst>
          </p:cNvPr>
          <p:cNvSpPr txBox="1"/>
          <p:nvPr/>
        </p:nvSpPr>
        <p:spPr>
          <a:xfrm>
            <a:off x="2782601" y="498382"/>
            <a:ext cx="9157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>
                <a:solidFill>
                  <a:schemeClr val="bg1"/>
                </a:solidFill>
                <a:latin typeface="Bahnschrift" panose="020B0502040204020203" pitchFamily="34" charset="0"/>
              </a:rPr>
              <a:t>Kurzarbeit Chat Bot (KURABOT)</a:t>
            </a:r>
            <a:endParaRPr lang="en-US" sz="54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833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335BD31-9BEB-4951-908E-6DF29B0B511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16" name="think-cell Slide" r:id="rId6" imgW="498" imgH="499" progId="TCLayout.ActiveDocument.1">
                  <p:embed/>
                </p:oleObj>
              </mc:Choice>
              <mc:Fallback>
                <p:oleObj name="think-cell Slide" r:id="rId6" imgW="498" imgH="49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335BD31-9BEB-4951-908E-6DF29B0B51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1EAEC94-D35A-41FB-A756-CDF70C92D673}"/>
              </a:ext>
            </a:extLst>
          </p:cNvPr>
          <p:cNvSpPr txBox="1"/>
          <p:nvPr/>
        </p:nvSpPr>
        <p:spPr>
          <a:xfrm>
            <a:off x="2782601" y="498382"/>
            <a:ext cx="9157468" cy="1097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>
                <a:solidFill>
                  <a:schemeClr val="bg1"/>
                </a:solidFill>
                <a:latin typeface="Bahnschrift" panose="020B0502040204020203" pitchFamily="34" charset="0"/>
              </a:rPr>
              <a:t>Value Proposition</a:t>
            </a:r>
            <a:endParaRPr lang="en-US" sz="54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171DBA0-8C16-4BB6-813F-2F671931D784}"/>
              </a:ext>
            </a:extLst>
          </p:cNvPr>
          <p:cNvSpPr/>
          <p:nvPr/>
        </p:nvSpPr>
        <p:spPr>
          <a:xfrm>
            <a:off x="1114425" y="4292994"/>
            <a:ext cx="2457450" cy="583204"/>
          </a:xfrm>
          <a:prstGeom prst="ellipse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2AEE3EB-9239-4181-BAA7-D6CABF0298AE}"/>
              </a:ext>
            </a:extLst>
          </p:cNvPr>
          <p:cNvSpPr/>
          <p:nvPr/>
        </p:nvSpPr>
        <p:spPr>
          <a:xfrm>
            <a:off x="4867275" y="4292994"/>
            <a:ext cx="2457450" cy="583204"/>
          </a:xfrm>
          <a:prstGeom prst="ellipse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72258B4-3D6A-42E2-9494-6D8B7C60C237}"/>
              </a:ext>
            </a:extLst>
          </p:cNvPr>
          <p:cNvSpPr/>
          <p:nvPr/>
        </p:nvSpPr>
        <p:spPr>
          <a:xfrm>
            <a:off x="8377836" y="4292994"/>
            <a:ext cx="2457450" cy="583204"/>
          </a:xfrm>
          <a:prstGeom prst="ellipse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2F4DCE-3821-4CD2-9A16-8FB1B79D4B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645" y="3020785"/>
            <a:ext cx="734711" cy="1717505"/>
          </a:xfrm>
          <a:prstGeom prst="rect">
            <a:avLst/>
          </a:prstGeom>
        </p:spPr>
      </p:pic>
      <p:pic>
        <p:nvPicPr>
          <p:cNvPr id="7" name="Picture 6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FC6A73B6-536F-408E-810E-4BE8050913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07" y="117741"/>
            <a:ext cx="1121337" cy="11213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E6CBF3-DE61-4DDF-94B4-4B6B7D9577E7}"/>
              </a:ext>
            </a:extLst>
          </p:cNvPr>
          <p:cNvSpPr txBox="1"/>
          <p:nvPr/>
        </p:nvSpPr>
        <p:spPr>
          <a:xfrm>
            <a:off x="-60960" y="990969"/>
            <a:ext cx="2652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Bahnschrift" panose="020B0502040204020203" pitchFamily="34" charset="0"/>
              </a:rPr>
              <a:t>KURA</a:t>
            </a:r>
            <a:r>
              <a:rPr lang="de-DE" sz="2800" b="1" dirty="0">
                <a:solidFill>
                  <a:schemeClr val="bg1"/>
                </a:solidFill>
                <a:latin typeface="Bahnschrift" panose="020B0502040204020203" pitchFamily="34" charset="0"/>
              </a:rPr>
              <a:t>BOT</a:t>
            </a:r>
            <a:endParaRPr lang="en-US" sz="28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A37EED-B076-4C69-81A2-9796745377A6}"/>
              </a:ext>
            </a:extLst>
          </p:cNvPr>
          <p:cNvCxnSpPr/>
          <p:nvPr/>
        </p:nvCxnSpPr>
        <p:spPr>
          <a:xfrm>
            <a:off x="2591632" y="213360"/>
            <a:ext cx="0" cy="147025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5B69889-22D9-45CE-9A21-C9E63A6FB8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646" y="3651181"/>
            <a:ext cx="490130" cy="9748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14299B-29CA-4C20-A11D-8778418BC7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366" y="3794124"/>
            <a:ext cx="391712" cy="8666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062315-277C-45FB-98CB-CBB49CF6A8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661" y="3587504"/>
            <a:ext cx="398567" cy="9910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318AB7-2127-483F-A9F2-5055DDC454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026" y="3678917"/>
            <a:ext cx="538604" cy="92052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4112B6C-48EC-4CE8-830B-1A8769077126}"/>
              </a:ext>
            </a:extLst>
          </p:cNvPr>
          <p:cNvGrpSpPr/>
          <p:nvPr/>
        </p:nvGrpSpPr>
        <p:grpSpPr>
          <a:xfrm>
            <a:off x="1649077" y="3064251"/>
            <a:ext cx="1388145" cy="1589463"/>
            <a:chOff x="2061867" y="1901228"/>
            <a:chExt cx="3273171" cy="3747869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C064C6E5-5BAC-4104-9119-F5E8383E4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139063" y="1901228"/>
              <a:ext cx="1613535" cy="2904363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EBEDEF56-81EB-4E46-8294-18294E6B4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061867" y="3328680"/>
              <a:ext cx="3273171" cy="2320417"/>
            </a:xfrm>
            <a:prstGeom prst="rect">
              <a:avLst/>
            </a:prstGeom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053F81D-1F32-4E43-9604-0BD8D3D3AB69}"/>
                </a:ext>
              </a:extLst>
            </p:cNvPr>
            <p:cNvSpPr/>
            <p:nvPr/>
          </p:nvSpPr>
          <p:spPr>
            <a:xfrm>
              <a:off x="4398589" y="2299763"/>
              <a:ext cx="339436" cy="6303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3221DA5-2849-411F-8402-605564DEEBB9}"/>
                </a:ext>
              </a:extLst>
            </p:cNvPr>
            <p:cNvSpPr/>
            <p:nvPr/>
          </p:nvSpPr>
          <p:spPr>
            <a:xfrm>
              <a:off x="3151675" y="2315032"/>
              <a:ext cx="339436" cy="6303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3896C6-4A99-44AD-85B2-5AAC5EE26309}"/>
                </a:ext>
              </a:extLst>
            </p:cNvPr>
            <p:cNvSpPr/>
            <p:nvPr/>
          </p:nvSpPr>
          <p:spPr>
            <a:xfrm rot="3544034">
              <a:off x="4119821" y="2890959"/>
              <a:ext cx="108207" cy="20646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B024A189-FFC2-42EF-BA0F-53FF7A879D13}"/>
                </a:ext>
              </a:extLst>
            </p:cNvPr>
            <p:cNvSpPr/>
            <p:nvPr/>
          </p:nvSpPr>
          <p:spPr>
            <a:xfrm rot="3945370">
              <a:off x="4135706" y="2545662"/>
              <a:ext cx="218684" cy="584464"/>
            </a:xfrm>
            <a:prstGeom prst="arc">
              <a:avLst>
                <a:gd name="adj1" fmla="val 16643437"/>
                <a:gd name="adj2" fmla="val 365557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B4CD6AC-A667-4F01-8705-B643F8941D3C}"/>
                </a:ext>
              </a:extLst>
            </p:cNvPr>
            <p:cNvGrpSpPr/>
            <p:nvPr/>
          </p:nvGrpSpPr>
          <p:grpSpPr>
            <a:xfrm rot="587514">
              <a:off x="2768105" y="3593847"/>
              <a:ext cx="515727" cy="515727"/>
              <a:chOff x="1507831" y="2703052"/>
              <a:chExt cx="624030" cy="62403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8D99B9D-C350-47E1-8947-43904B8B3A7D}"/>
                  </a:ext>
                </a:extLst>
              </p:cNvPr>
              <p:cNvSpPr/>
              <p:nvPr/>
            </p:nvSpPr>
            <p:spPr>
              <a:xfrm>
                <a:off x="1507831" y="2703052"/>
                <a:ext cx="624030" cy="62403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Plus Sign 33">
                <a:extLst>
                  <a:ext uri="{FF2B5EF4-FFF2-40B4-BE49-F238E27FC236}">
                    <a16:creationId xmlns:a16="http://schemas.microsoft.com/office/drawing/2014/main" id="{60106A86-668E-4453-B596-574BA63CF89A}"/>
                  </a:ext>
                </a:extLst>
              </p:cNvPr>
              <p:cNvSpPr/>
              <p:nvPr/>
            </p:nvSpPr>
            <p:spPr>
              <a:xfrm>
                <a:off x="1547437" y="2757759"/>
                <a:ext cx="548640" cy="548640"/>
              </a:xfrm>
              <a:prstGeom prst="mathPlus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92EDF0B-DA2C-4D6A-80F5-A810A430FF34}"/>
              </a:ext>
            </a:extLst>
          </p:cNvPr>
          <p:cNvSpPr txBox="1"/>
          <p:nvPr/>
        </p:nvSpPr>
        <p:spPr>
          <a:xfrm>
            <a:off x="1016853" y="2319419"/>
            <a:ext cx="2652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For authorities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897AD99-6F25-4532-9A05-E3196B105B29}"/>
              </a:ext>
            </a:extLst>
          </p:cNvPr>
          <p:cNvSpPr txBox="1"/>
          <p:nvPr/>
        </p:nvSpPr>
        <p:spPr>
          <a:xfrm>
            <a:off x="4769704" y="2319419"/>
            <a:ext cx="2652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For employers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AD8032-1E69-46FC-8BE8-6ABA31E26308}"/>
              </a:ext>
            </a:extLst>
          </p:cNvPr>
          <p:cNvSpPr txBox="1"/>
          <p:nvPr/>
        </p:nvSpPr>
        <p:spPr>
          <a:xfrm>
            <a:off x="8280264" y="2319419"/>
            <a:ext cx="2652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Bahnschrift" panose="020B0502040204020203" pitchFamily="34" charset="0"/>
              </a:rPr>
              <a:t>For employees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167C45E-8A5B-4FA0-B8F3-C3AE8255E2CD}"/>
              </a:ext>
            </a:extLst>
          </p:cNvPr>
          <p:cNvCxnSpPr>
            <a:cxnSpLocks/>
          </p:cNvCxnSpPr>
          <p:nvPr/>
        </p:nvCxnSpPr>
        <p:spPr>
          <a:xfrm rot="5400000">
            <a:off x="2343150" y="2364842"/>
            <a:ext cx="0" cy="110462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FAE3F6B-00B5-4681-BE15-8930948ED209}"/>
              </a:ext>
            </a:extLst>
          </p:cNvPr>
          <p:cNvCxnSpPr>
            <a:cxnSpLocks/>
          </p:cNvCxnSpPr>
          <p:nvPr/>
        </p:nvCxnSpPr>
        <p:spPr>
          <a:xfrm rot="5400000">
            <a:off x="6096001" y="2364842"/>
            <a:ext cx="0" cy="110462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3E2754E-1D10-48E0-8F28-6D92D11B3523}"/>
              </a:ext>
            </a:extLst>
          </p:cNvPr>
          <p:cNvCxnSpPr>
            <a:cxnSpLocks/>
          </p:cNvCxnSpPr>
          <p:nvPr/>
        </p:nvCxnSpPr>
        <p:spPr>
          <a:xfrm rot="5400000">
            <a:off x="9606562" y="2364843"/>
            <a:ext cx="0" cy="110462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83F8EF8-527E-4252-A29C-DCCF7B371BB2}"/>
              </a:ext>
            </a:extLst>
          </p:cNvPr>
          <p:cNvSpPr txBox="1"/>
          <p:nvPr/>
        </p:nvSpPr>
        <p:spPr>
          <a:xfrm>
            <a:off x="884224" y="5042422"/>
            <a:ext cx="291785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  <a:buSzPct val="60000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Increased consultancy quality</a:t>
            </a:r>
          </a:p>
          <a:p>
            <a:pPr algn="ctr">
              <a:spcAft>
                <a:spcPts val="1200"/>
              </a:spcAft>
              <a:buSzPct val="60000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Less congestion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A9C9CA-0EB4-466F-B3DA-D4BE03485E81}"/>
              </a:ext>
            </a:extLst>
          </p:cNvPr>
          <p:cNvSpPr txBox="1"/>
          <p:nvPr/>
        </p:nvSpPr>
        <p:spPr>
          <a:xfrm>
            <a:off x="4637074" y="5041282"/>
            <a:ext cx="291785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  <a:buSzPct val="60000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Fast access to information</a:t>
            </a:r>
          </a:p>
          <a:p>
            <a:pPr algn="ctr">
              <a:spcAft>
                <a:spcPts val="1200"/>
              </a:spcAft>
              <a:buSzPct val="60000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Less insolvencies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BF97255-485D-430D-892A-C14D551769A5}"/>
              </a:ext>
            </a:extLst>
          </p:cNvPr>
          <p:cNvSpPr txBox="1"/>
          <p:nvPr/>
        </p:nvSpPr>
        <p:spPr>
          <a:xfrm>
            <a:off x="8147635" y="5027704"/>
            <a:ext cx="291785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  <a:buSzPct val="60000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Faster payment settlement</a:t>
            </a:r>
          </a:p>
          <a:p>
            <a:pPr algn="ctr">
              <a:spcAft>
                <a:spcPts val="1200"/>
              </a:spcAft>
              <a:buSzPct val="60000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Less layoffs</a:t>
            </a:r>
          </a:p>
        </p:txBody>
      </p:sp>
    </p:spTree>
    <p:extLst>
      <p:ext uri="{BB962C8B-B14F-4D97-AF65-F5344CB8AC3E}">
        <p14:creationId xmlns:p14="http://schemas.microsoft.com/office/powerpoint/2010/main" val="3709339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335BD31-9BEB-4951-908E-6DF29B0B511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19048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92" name="think-cell Slide" r:id="rId6" imgW="498" imgH="499" progId="TCLayout.ActiveDocument.1">
                  <p:embed/>
                </p:oleObj>
              </mc:Choice>
              <mc:Fallback>
                <p:oleObj name="think-cell Slide" r:id="rId6" imgW="498" imgH="49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335BD31-9BEB-4951-908E-6DF29B0B51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1EAEC94-D35A-41FB-A756-CDF70C92D673}"/>
              </a:ext>
            </a:extLst>
          </p:cNvPr>
          <p:cNvSpPr txBox="1"/>
          <p:nvPr/>
        </p:nvSpPr>
        <p:spPr>
          <a:xfrm>
            <a:off x="2782601" y="498382"/>
            <a:ext cx="9157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>
                <a:solidFill>
                  <a:schemeClr val="bg1"/>
                </a:solidFill>
                <a:latin typeface="Bahnschrift" panose="020B0502040204020203" pitchFamily="34" charset="0"/>
              </a:rPr>
              <a:t>Implementation Roadmap</a:t>
            </a:r>
            <a:endParaRPr lang="en-US" sz="54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7" name="Picture 6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FC6A73B6-536F-408E-810E-4BE8050913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07" y="117741"/>
            <a:ext cx="1121337" cy="11213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E6CBF3-DE61-4DDF-94B4-4B6B7D9577E7}"/>
              </a:ext>
            </a:extLst>
          </p:cNvPr>
          <p:cNvSpPr txBox="1"/>
          <p:nvPr/>
        </p:nvSpPr>
        <p:spPr>
          <a:xfrm>
            <a:off x="-60960" y="990969"/>
            <a:ext cx="2652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Bahnschrift" panose="020B0502040204020203" pitchFamily="34" charset="0"/>
              </a:rPr>
              <a:t>KURA</a:t>
            </a:r>
            <a:r>
              <a:rPr lang="de-DE" sz="2800" b="1" dirty="0">
                <a:solidFill>
                  <a:schemeClr val="bg1"/>
                </a:solidFill>
                <a:latin typeface="Bahnschrift" panose="020B0502040204020203" pitchFamily="34" charset="0"/>
              </a:rPr>
              <a:t>BOT</a:t>
            </a:r>
            <a:endParaRPr lang="en-US" sz="28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A37EED-B076-4C69-81A2-9796745377A6}"/>
              </a:ext>
            </a:extLst>
          </p:cNvPr>
          <p:cNvCxnSpPr/>
          <p:nvPr/>
        </p:nvCxnSpPr>
        <p:spPr>
          <a:xfrm>
            <a:off x="2591632" y="213360"/>
            <a:ext cx="0" cy="147025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70973733-F97A-4E3B-8238-44B9DB08E719}"/>
              </a:ext>
            </a:extLst>
          </p:cNvPr>
          <p:cNvSpPr/>
          <p:nvPr/>
        </p:nvSpPr>
        <p:spPr>
          <a:xfrm>
            <a:off x="739022" y="3845128"/>
            <a:ext cx="970340" cy="97034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/>
              <a:t>Start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12AFF8B-FF6E-49BF-B8C8-521AD49D37CB}"/>
              </a:ext>
            </a:extLst>
          </p:cNvPr>
          <p:cNvSpPr/>
          <p:nvPr/>
        </p:nvSpPr>
        <p:spPr>
          <a:xfrm>
            <a:off x="10316893" y="3845128"/>
            <a:ext cx="970340" cy="97034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/>
              <a:t>End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16D9A3F-F6B1-46FF-83BB-74BBF00EA7BA}"/>
              </a:ext>
            </a:extLst>
          </p:cNvPr>
          <p:cNvCxnSpPr>
            <a:cxnSpLocks/>
            <a:stCxn id="96" idx="2"/>
            <a:endCxn id="11" idx="6"/>
          </p:cNvCxnSpPr>
          <p:nvPr/>
        </p:nvCxnSpPr>
        <p:spPr>
          <a:xfrm flipH="1">
            <a:off x="1709362" y="4330298"/>
            <a:ext cx="8607531" cy="0"/>
          </a:xfrm>
          <a:prstGeom prst="lin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42AFD063-A6EA-4FAE-B9B8-D3E81F3422DC}"/>
              </a:ext>
            </a:extLst>
          </p:cNvPr>
          <p:cNvSpPr/>
          <p:nvPr/>
        </p:nvSpPr>
        <p:spPr>
          <a:xfrm>
            <a:off x="2938833" y="4029046"/>
            <a:ext cx="602505" cy="602505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A0BF3413-04A2-4581-AF1B-DE57B181DDB2}"/>
              </a:ext>
            </a:extLst>
          </p:cNvPr>
          <p:cNvSpPr/>
          <p:nvPr/>
        </p:nvSpPr>
        <p:spPr>
          <a:xfrm>
            <a:off x="4787528" y="4029046"/>
            <a:ext cx="602505" cy="602505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02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61ED7B2F-E267-4D8A-A360-8A99A734E74F}"/>
              </a:ext>
            </a:extLst>
          </p:cNvPr>
          <p:cNvSpPr/>
          <p:nvPr/>
        </p:nvSpPr>
        <p:spPr>
          <a:xfrm>
            <a:off x="6636223" y="4029045"/>
            <a:ext cx="602505" cy="602505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03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6CE60D0A-1370-4576-93A2-6857AEE779A5}"/>
              </a:ext>
            </a:extLst>
          </p:cNvPr>
          <p:cNvCxnSpPr>
            <a:cxnSpLocks/>
          </p:cNvCxnSpPr>
          <p:nvPr/>
        </p:nvCxnSpPr>
        <p:spPr>
          <a:xfrm flipV="1">
            <a:off x="3233788" y="3381709"/>
            <a:ext cx="0" cy="686693"/>
          </a:xfrm>
          <a:prstGeom prst="lin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48387D8-F48F-4F95-BF70-D5CCC9895C08}"/>
              </a:ext>
            </a:extLst>
          </p:cNvPr>
          <p:cNvCxnSpPr>
            <a:cxnSpLocks/>
          </p:cNvCxnSpPr>
          <p:nvPr/>
        </p:nvCxnSpPr>
        <p:spPr>
          <a:xfrm flipV="1">
            <a:off x="1967879" y="3375312"/>
            <a:ext cx="2531817" cy="1"/>
          </a:xfrm>
          <a:prstGeom prst="lin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042ABF8B-0BEC-49C3-9EDC-8482B6C5FE13}"/>
              </a:ext>
            </a:extLst>
          </p:cNvPr>
          <p:cNvCxnSpPr>
            <a:cxnSpLocks/>
          </p:cNvCxnSpPr>
          <p:nvPr/>
        </p:nvCxnSpPr>
        <p:spPr>
          <a:xfrm flipV="1">
            <a:off x="6928495" y="3377946"/>
            <a:ext cx="0" cy="686693"/>
          </a:xfrm>
          <a:prstGeom prst="lin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170D4DA4-D909-4AAD-B2F5-C77EB627F6C3}"/>
              </a:ext>
            </a:extLst>
          </p:cNvPr>
          <p:cNvCxnSpPr>
            <a:cxnSpLocks/>
          </p:cNvCxnSpPr>
          <p:nvPr/>
        </p:nvCxnSpPr>
        <p:spPr>
          <a:xfrm flipV="1">
            <a:off x="5662586" y="3371549"/>
            <a:ext cx="2531817" cy="1"/>
          </a:xfrm>
          <a:prstGeom prst="lin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ACE68447-218D-4E18-8145-0FF24E451521}"/>
              </a:ext>
            </a:extLst>
          </p:cNvPr>
          <p:cNvCxnSpPr>
            <a:cxnSpLocks/>
          </p:cNvCxnSpPr>
          <p:nvPr/>
        </p:nvCxnSpPr>
        <p:spPr>
          <a:xfrm flipV="1">
            <a:off x="5075577" y="4579783"/>
            <a:ext cx="0" cy="686693"/>
          </a:xfrm>
          <a:prstGeom prst="lin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6BD897CD-A248-49E8-8210-5633A649E1FE}"/>
              </a:ext>
            </a:extLst>
          </p:cNvPr>
          <p:cNvCxnSpPr>
            <a:cxnSpLocks/>
          </p:cNvCxnSpPr>
          <p:nvPr/>
        </p:nvCxnSpPr>
        <p:spPr>
          <a:xfrm flipV="1">
            <a:off x="3809668" y="5258896"/>
            <a:ext cx="2531817" cy="1"/>
          </a:xfrm>
          <a:prstGeom prst="lin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E7FD408E-1AC0-4925-99FC-21576FE39FE0}"/>
              </a:ext>
            </a:extLst>
          </p:cNvPr>
          <p:cNvSpPr txBox="1"/>
          <p:nvPr/>
        </p:nvSpPr>
        <p:spPr>
          <a:xfrm>
            <a:off x="1768477" y="2207376"/>
            <a:ext cx="29178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  <a:buSzPct val="60000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Collect requirements on Q&amp;A’s from public authorities</a:t>
            </a:r>
            <a:endParaRPr lang="de-DE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3358396-B099-4283-AD87-56328A8A9C1B}"/>
              </a:ext>
            </a:extLst>
          </p:cNvPr>
          <p:cNvSpPr txBox="1"/>
          <p:nvPr/>
        </p:nvSpPr>
        <p:spPr>
          <a:xfrm>
            <a:off x="5468997" y="2209294"/>
            <a:ext cx="29178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  <a:buSzPct val="60000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Translate information and national rollout in Switzerland</a:t>
            </a:r>
            <a:endParaRPr lang="de-DE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E6B5F84-F5B0-49B5-9360-54021D0D2375}"/>
              </a:ext>
            </a:extLst>
          </p:cNvPr>
          <p:cNvSpPr txBox="1"/>
          <p:nvPr/>
        </p:nvSpPr>
        <p:spPr>
          <a:xfrm>
            <a:off x="3620237" y="5300596"/>
            <a:ext cx="29178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  <a:buSzPct val="60000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Complete web app and integrate into national website</a:t>
            </a:r>
            <a:endParaRPr lang="de-DE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44AC08F4-E0E5-4C3F-81AD-B3BA2E09E090}"/>
              </a:ext>
            </a:extLst>
          </p:cNvPr>
          <p:cNvSpPr/>
          <p:nvPr/>
        </p:nvSpPr>
        <p:spPr>
          <a:xfrm>
            <a:off x="8484918" y="4029045"/>
            <a:ext cx="602505" cy="602505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04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AECB5D9-28DE-4C17-94FC-7B98211DE40E}"/>
              </a:ext>
            </a:extLst>
          </p:cNvPr>
          <p:cNvCxnSpPr>
            <a:cxnSpLocks/>
          </p:cNvCxnSpPr>
          <p:nvPr/>
        </p:nvCxnSpPr>
        <p:spPr>
          <a:xfrm flipV="1">
            <a:off x="8781404" y="4579783"/>
            <a:ext cx="0" cy="686693"/>
          </a:xfrm>
          <a:prstGeom prst="lin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901B79-C6BA-4F4D-BDA7-A74EE574ADC0}"/>
              </a:ext>
            </a:extLst>
          </p:cNvPr>
          <p:cNvCxnSpPr>
            <a:cxnSpLocks/>
          </p:cNvCxnSpPr>
          <p:nvPr/>
        </p:nvCxnSpPr>
        <p:spPr>
          <a:xfrm flipV="1">
            <a:off x="7515495" y="5258896"/>
            <a:ext cx="2531817" cy="1"/>
          </a:xfrm>
          <a:prstGeom prst="lin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3148CFBC-9028-491E-970F-F7B2CE9B4F12}"/>
              </a:ext>
            </a:extLst>
          </p:cNvPr>
          <p:cNvSpPr txBox="1"/>
          <p:nvPr/>
        </p:nvSpPr>
        <p:spPr>
          <a:xfrm>
            <a:off x="7326064" y="5300596"/>
            <a:ext cx="29178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  <a:buSzPct val="60000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Add further Corona-related features to web app and chatbot</a:t>
            </a:r>
            <a:endParaRPr lang="de-DE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492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335BD31-9BEB-4951-908E-6DF29B0B511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1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335BD31-9BEB-4951-908E-6DF29B0B51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2CD8122E-8A66-4F65-9740-7DC1B59991AD}"/>
              </a:ext>
            </a:extLst>
          </p:cNvPr>
          <p:cNvSpPr/>
          <p:nvPr/>
        </p:nvSpPr>
        <p:spPr>
          <a:xfrm>
            <a:off x="-1" y="1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9C339A2B-E9C5-462B-9238-6ADDDC5BA5C8}"/>
              </a:ext>
            </a:extLst>
          </p:cNvPr>
          <p:cNvSpPr/>
          <p:nvPr/>
        </p:nvSpPr>
        <p:spPr>
          <a:xfrm>
            <a:off x="4492383" y="1920585"/>
            <a:ext cx="3346933" cy="4589752"/>
          </a:xfrm>
          <a:prstGeom prst="roundRect">
            <a:avLst>
              <a:gd name="adj" fmla="val 12493"/>
            </a:avLst>
          </a:pr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E9BB4084-AD3C-4A34-8BF3-9181F332EEB2}"/>
              </a:ext>
            </a:extLst>
          </p:cNvPr>
          <p:cNvSpPr/>
          <p:nvPr/>
        </p:nvSpPr>
        <p:spPr>
          <a:xfrm>
            <a:off x="8315083" y="1933285"/>
            <a:ext cx="3346933" cy="4589752"/>
          </a:xfrm>
          <a:prstGeom prst="roundRect">
            <a:avLst>
              <a:gd name="adj" fmla="val 12493"/>
            </a:avLst>
          </a:pr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FC6A73B6-536F-408E-810E-4BE8050913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07" y="117741"/>
            <a:ext cx="1121337" cy="11213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E6CBF3-DE61-4DDF-94B4-4B6B7D9577E7}"/>
              </a:ext>
            </a:extLst>
          </p:cNvPr>
          <p:cNvSpPr txBox="1"/>
          <p:nvPr/>
        </p:nvSpPr>
        <p:spPr>
          <a:xfrm>
            <a:off x="-60960" y="990969"/>
            <a:ext cx="2652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Bahnschrift" panose="020B0502040204020203" pitchFamily="34" charset="0"/>
              </a:rPr>
              <a:t>KURA</a:t>
            </a:r>
            <a:r>
              <a:rPr lang="de-DE" sz="2800" b="1" dirty="0">
                <a:solidFill>
                  <a:schemeClr val="bg1"/>
                </a:solidFill>
                <a:latin typeface="Bahnschrift" panose="020B0502040204020203" pitchFamily="34" charset="0"/>
              </a:rPr>
              <a:t>BOT</a:t>
            </a:r>
            <a:endParaRPr lang="en-US" sz="28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A37EED-B076-4C69-81A2-9796745377A6}"/>
              </a:ext>
            </a:extLst>
          </p:cNvPr>
          <p:cNvCxnSpPr/>
          <p:nvPr/>
        </p:nvCxnSpPr>
        <p:spPr>
          <a:xfrm>
            <a:off x="2591632" y="213360"/>
            <a:ext cx="0" cy="147025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1EAEC94-D35A-41FB-A756-CDF70C92D673}"/>
              </a:ext>
            </a:extLst>
          </p:cNvPr>
          <p:cNvSpPr txBox="1"/>
          <p:nvPr/>
        </p:nvSpPr>
        <p:spPr>
          <a:xfrm>
            <a:off x="2782601" y="498382"/>
            <a:ext cx="9157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chemeClr val="bg1"/>
                </a:solidFill>
                <a:latin typeface="Bahnschrift" panose="020B0502040204020203" pitchFamily="34" charset="0"/>
              </a:rPr>
              <a:t>Behind the Scenes</a:t>
            </a:r>
            <a:endParaRPr lang="en-US" sz="5400" b="1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E5D0819-2775-444C-8A42-D1ACF76677A8}"/>
              </a:ext>
            </a:extLst>
          </p:cNvPr>
          <p:cNvGrpSpPr/>
          <p:nvPr/>
        </p:nvGrpSpPr>
        <p:grpSpPr>
          <a:xfrm>
            <a:off x="669683" y="1907885"/>
            <a:ext cx="3346933" cy="4590784"/>
            <a:chOff x="669683" y="1907885"/>
            <a:chExt cx="3346933" cy="4590784"/>
          </a:xfrm>
        </p:grpSpPr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D2DC3821-FC00-41A0-8D58-DB9FB83DA8FC}"/>
                </a:ext>
              </a:extLst>
            </p:cNvPr>
            <p:cNvSpPr/>
            <p:nvPr/>
          </p:nvSpPr>
          <p:spPr>
            <a:xfrm>
              <a:off x="669683" y="1907885"/>
              <a:ext cx="3346933" cy="4589752"/>
            </a:xfrm>
            <a:prstGeom prst="roundRect">
              <a:avLst>
                <a:gd name="adj" fmla="val 12493"/>
              </a:avLst>
            </a:prstGeom>
            <a:solidFill>
              <a:schemeClr val="bg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0359F7-BC9F-4DDB-B848-41042BE92F07}"/>
                </a:ext>
              </a:extLst>
            </p:cNvPr>
            <p:cNvSpPr txBox="1"/>
            <p:nvPr/>
          </p:nvSpPr>
          <p:spPr>
            <a:xfrm>
              <a:off x="768811" y="5144452"/>
              <a:ext cx="3209636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  <a:buSzPct val="60000"/>
              </a:pPr>
              <a:r>
                <a:rPr lang="en-US" sz="2400">
                  <a:solidFill>
                    <a:schemeClr val="bg1"/>
                  </a:solidFill>
                  <a:latin typeface="Bahnschrift" panose="020B0502040204020203" pitchFamily="34" charset="0"/>
                </a:rPr>
                <a:t>Effortlessly scalable cloud solution</a:t>
              </a:r>
            </a:p>
            <a:p>
              <a:pPr algn="ctr">
                <a:spcAft>
                  <a:spcPts val="1200"/>
                </a:spcAft>
                <a:buSzPct val="60000"/>
              </a:pPr>
              <a:r>
                <a:rPr lang="en-US" sz="2400">
                  <a:solidFill>
                    <a:schemeClr val="bg1"/>
                  </a:solidFill>
                  <a:latin typeface="Bahnschrift" panose="020B0502040204020203" pitchFamily="34" charset="0"/>
                </a:rPr>
                <a:t>Customizable QnA</a:t>
              </a: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6E0A0B6-8070-471E-8B79-49CC702D2EFA}"/>
                </a:ext>
              </a:extLst>
            </p:cNvPr>
            <p:cNvGrpSpPr/>
            <p:nvPr/>
          </p:nvGrpSpPr>
          <p:grpSpPr>
            <a:xfrm>
              <a:off x="960120" y="2985870"/>
              <a:ext cx="2766060" cy="2078182"/>
              <a:chOff x="997546" y="3417670"/>
              <a:chExt cx="2766060" cy="2078182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8171DBA0-8C16-4BB6-813F-2F671931D784}"/>
                  </a:ext>
                </a:extLst>
              </p:cNvPr>
              <p:cNvSpPr/>
              <p:nvPr/>
            </p:nvSpPr>
            <p:spPr>
              <a:xfrm>
                <a:off x="997546" y="3417670"/>
                <a:ext cx="2766060" cy="20781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Picture 11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A6745125-A927-490D-B6FD-0B579A79E2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4390" y="3797275"/>
                <a:ext cx="1828104" cy="526962"/>
              </a:xfrm>
              <a:prstGeom prst="rect">
                <a:avLst/>
              </a:prstGeom>
            </p:spPr>
          </p:pic>
          <p:pic>
            <p:nvPicPr>
              <p:cNvPr id="47" name="Picture 46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3C823081-ECE0-4187-9069-0DF0ABFEAA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83830" y="4418209"/>
                <a:ext cx="1993490" cy="864695"/>
              </a:xfrm>
              <a:prstGeom prst="rect">
                <a:avLst/>
              </a:prstGeom>
            </p:spPr>
          </p:pic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F0E47C2-82CC-4C08-8758-A996C033E464}"/>
                </a:ext>
              </a:extLst>
            </p:cNvPr>
            <p:cNvSpPr txBox="1"/>
            <p:nvPr/>
          </p:nvSpPr>
          <p:spPr>
            <a:xfrm>
              <a:off x="1137426" y="2144159"/>
              <a:ext cx="24114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Chatbot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CF5DFFB-D328-4142-8391-D2DE41CA4C5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343150" y="2189582"/>
              <a:ext cx="0" cy="110462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224D8462-E554-46A2-9724-16BC0BD772FF}"/>
              </a:ext>
            </a:extLst>
          </p:cNvPr>
          <p:cNvSpPr txBox="1"/>
          <p:nvPr/>
        </p:nvSpPr>
        <p:spPr>
          <a:xfrm>
            <a:off x="4576271" y="5144452"/>
            <a:ext cx="3209636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  <a:buSzPct val="60000"/>
            </a:pPr>
            <a:r>
              <a:rPr lang="en-US" sz="2400">
                <a:solidFill>
                  <a:schemeClr val="bg1"/>
                </a:solidFill>
                <a:latin typeface="Bahnschrift" panose="020B0502040204020203" pitchFamily="34" charset="0"/>
              </a:rPr>
              <a:t>Corona newsticker</a:t>
            </a:r>
          </a:p>
          <a:p>
            <a:pPr algn="ctr">
              <a:spcAft>
                <a:spcPts val="600"/>
              </a:spcAft>
              <a:buSzPct val="60000"/>
            </a:pPr>
            <a:r>
              <a:rPr lang="en-US" sz="2400">
                <a:solidFill>
                  <a:schemeClr val="bg1"/>
                </a:solidFill>
                <a:latin typeface="Bahnschrift" panose="020B0502040204020203" pitchFamily="34" charset="0"/>
              </a:rPr>
              <a:t>Live corona </a:t>
            </a:r>
            <a:br>
              <a:rPr lang="en-US" sz="2400">
                <a:solidFill>
                  <a:schemeClr val="bg1"/>
                </a:solidFill>
                <a:latin typeface="Bahnschrift" panose="020B0502040204020203" pitchFamily="34" charset="0"/>
              </a:rPr>
            </a:br>
            <a:r>
              <a:rPr lang="en-US" sz="2400">
                <a:solidFill>
                  <a:schemeClr val="bg1"/>
                </a:solidFill>
                <a:latin typeface="Bahnschrift" panose="020B0502040204020203" pitchFamily="34" charset="0"/>
              </a:rPr>
              <a:t>dashboard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2EFCBD1-F5F9-4344-9922-3C2C41BEB22B}"/>
              </a:ext>
            </a:extLst>
          </p:cNvPr>
          <p:cNvGrpSpPr/>
          <p:nvPr/>
        </p:nvGrpSpPr>
        <p:grpSpPr>
          <a:xfrm>
            <a:off x="4782820" y="2985870"/>
            <a:ext cx="2766060" cy="2078182"/>
            <a:chOff x="4769236" y="3417670"/>
            <a:chExt cx="2766060" cy="2078182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60C47D30-CDC5-4B27-B196-32514461B7B8}"/>
                </a:ext>
              </a:extLst>
            </p:cNvPr>
            <p:cNvSpPr/>
            <p:nvPr/>
          </p:nvSpPr>
          <p:spPr>
            <a:xfrm>
              <a:off x="4769236" y="3417670"/>
              <a:ext cx="2766060" cy="20781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Picture 4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5BF1873F-3110-4CE3-93AF-53E9AC9CC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7435" y="3439831"/>
              <a:ext cx="1993328" cy="1121338"/>
            </a:xfrm>
            <a:prstGeom prst="rect">
              <a:avLst/>
            </a:prstGeom>
          </p:spPr>
        </p:pic>
        <p:pic>
          <p:nvPicPr>
            <p:cNvPr id="52" name="Picture 51" descr="A close up of a sign&#10;&#10;Description automatically generated">
              <a:extLst>
                <a:ext uri="{FF2B5EF4-FFF2-40B4-BE49-F238E27FC236}">
                  <a16:creationId xmlns:a16="http://schemas.microsoft.com/office/drawing/2014/main" id="{7AB22B19-1DDD-47F4-A8F5-6E05145C9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1253" y="4375338"/>
              <a:ext cx="856494" cy="926725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975A5DD3-1C7F-4DF9-A683-DC221FBD0CC3}"/>
              </a:ext>
            </a:extLst>
          </p:cNvPr>
          <p:cNvSpPr txBox="1"/>
          <p:nvPr/>
        </p:nvSpPr>
        <p:spPr>
          <a:xfrm>
            <a:off x="4960126" y="2144159"/>
            <a:ext cx="2411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solidFill>
                  <a:schemeClr val="bg1"/>
                </a:solidFill>
                <a:latin typeface="Bahnschrift" panose="020B0502040204020203" pitchFamily="34" charset="0"/>
              </a:rPr>
              <a:t>Web App</a:t>
            </a:r>
            <a:endParaRPr lang="en-US" sz="32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581A725-DB94-4D39-8DB8-711969E21745}"/>
              </a:ext>
            </a:extLst>
          </p:cNvPr>
          <p:cNvCxnSpPr>
            <a:cxnSpLocks/>
          </p:cNvCxnSpPr>
          <p:nvPr/>
        </p:nvCxnSpPr>
        <p:spPr>
          <a:xfrm rot="5400000">
            <a:off x="6165851" y="2189582"/>
            <a:ext cx="0" cy="110462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5AE1ACE-821A-46A7-AD21-8BA7B9DB975F}"/>
              </a:ext>
            </a:extLst>
          </p:cNvPr>
          <p:cNvSpPr txBox="1"/>
          <p:nvPr/>
        </p:nvSpPr>
        <p:spPr>
          <a:xfrm>
            <a:off x="8330789" y="5159692"/>
            <a:ext cx="33685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  <a:buSzPct val="60000"/>
            </a:pPr>
            <a:r>
              <a:rPr lang="en-US" sz="2400">
                <a:solidFill>
                  <a:schemeClr val="bg1"/>
                </a:solidFill>
                <a:latin typeface="Bahnschrift" panose="020B0502040204020203" pitchFamily="34" charset="0"/>
              </a:rPr>
              <a:t>Seamless integration into websites, Skype, Facebook and more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8E55BB4-BBD7-4C21-A475-E4A32F9ABECB}"/>
              </a:ext>
            </a:extLst>
          </p:cNvPr>
          <p:cNvSpPr txBox="1"/>
          <p:nvPr/>
        </p:nvSpPr>
        <p:spPr>
          <a:xfrm>
            <a:off x="8782826" y="2144159"/>
            <a:ext cx="2411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solidFill>
                  <a:schemeClr val="bg1"/>
                </a:solidFill>
                <a:latin typeface="Bahnschrift" panose="020B0502040204020203" pitchFamily="34" charset="0"/>
              </a:rPr>
              <a:t>Integration</a:t>
            </a:r>
            <a:endParaRPr lang="en-US" sz="32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9C3CCA1-9E40-4A91-B749-0DDD68ABE737}"/>
              </a:ext>
            </a:extLst>
          </p:cNvPr>
          <p:cNvCxnSpPr>
            <a:cxnSpLocks/>
          </p:cNvCxnSpPr>
          <p:nvPr/>
        </p:nvCxnSpPr>
        <p:spPr>
          <a:xfrm rot="5400000">
            <a:off x="9988551" y="2189583"/>
            <a:ext cx="0" cy="110462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110600D7-A1C3-45EB-B32A-48762FD43D34}"/>
              </a:ext>
            </a:extLst>
          </p:cNvPr>
          <p:cNvSpPr/>
          <p:nvPr/>
        </p:nvSpPr>
        <p:spPr>
          <a:xfrm>
            <a:off x="8605520" y="2995523"/>
            <a:ext cx="2766060" cy="207818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ACB62145-A9E6-4A2E-A8D0-1CF65B1D17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35886" y="4438160"/>
            <a:ext cx="2056283" cy="525598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E610A49C-3960-4697-97DF-1B96517D77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82826" y="3176095"/>
            <a:ext cx="2362405" cy="716342"/>
          </a:xfrm>
          <a:prstGeom prst="rect">
            <a:avLst/>
          </a:prstGeom>
        </p:spPr>
      </p:pic>
      <p:pic>
        <p:nvPicPr>
          <p:cNvPr id="77" name="Picture 76" descr="A drawing of a cross&#10;&#10;Description automatically generated">
            <a:extLst>
              <a:ext uri="{FF2B5EF4-FFF2-40B4-BE49-F238E27FC236}">
                <a16:creationId xmlns:a16="http://schemas.microsoft.com/office/drawing/2014/main" id="{D7878A20-3DB4-43D5-8EC0-A8E16F76B7B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738" y="3968076"/>
            <a:ext cx="388482" cy="388482"/>
          </a:xfrm>
          <a:prstGeom prst="rect">
            <a:avLst/>
          </a:prstGeom>
        </p:spPr>
      </p:pic>
      <p:pic>
        <p:nvPicPr>
          <p:cNvPr id="83" name="Picture 8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F8C2C0A-1B15-4E85-B4E7-188D4105B74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898" y="3875781"/>
            <a:ext cx="1497739" cy="613185"/>
          </a:xfrm>
          <a:prstGeom prst="rect">
            <a:avLst/>
          </a:prstGeom>
        </p:spPr>
      </p:pic>
      <p:pic>
        <p:nvPicPr>
          <p:cNvPr id="85" name="Picture 84" descr="A picture containing light&#10;&#10;Description automatically generated">
            <a:extLst>
              <a:ext uri="{FF2B5EF4-FFF2-40B4-BE49-F238E27FC236}">
                <a16:creationId xmlns:a16="http://schemas.microsoft.com/office/drawing/2014/main" id="{7E0D8D81-57A2-4166-B35E-E99D017C791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179" y="3903985"/>
            <a:ext cx="544632" cy="5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90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335BD31-9BEB-4951-908E-6DF29B0B511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979454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4" name="think-cell Slide" r:id="rId6" imgW="498" imgH="499" progId="TCLayout.ActiveDocument.1">
                  <p:embed/>
                </p:oleObj>
              </mc:Choice>
              <mc:Fallback>
                <p:oleObj name="think-cell Slide" r:id="rId6" imgW="498" imgH="49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335BD31-9BEB-4951-908E-6DF29B0B51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82F4DCE-3821-4CD2-9A16-8FB1B79D4B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371" y="3616647"/>
            <a:ext cx="1183259" cy="27660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80A263A-270E-43AF-B23A-9F6DA2230A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413" y="3770117"/>
            <a:ext cx="1271272" cy="25285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A75398B-B068-4C34-B533-5F1A81D340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04" y="3829656"/>
            <a:ext cx="1117600" cy="247269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A18C5D9-151F-4498-B618-59A2918CE7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560" y="3725984"/>
            <a:ext cx="1033782" cy="25704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003F246-D63E-4813-857C-EF0CEE87B0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057" y="3671519"/>
            <a:ext cx="1536700" cy="2626360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7BE358BE-09CB-40FF-9F0D-760198DA8C91}"/>
              </a:ext>
            </a:extLst>
          </p:cNvPr>
          <p:cNvGrpSpPr/>
          <p:nvPr/>
        </p:nvGrpSpPr>
        <p:grpSpPr>
          <a:xfrm>
            <a:off x="6687630" y="4952537"/>
            <a:ext cx="1709057" cy="707886"/>
            <a:chOff x="6687630" y="4952537"/>
            <a:chExt cx="1709057" cy="707886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E2FCDCB-5D26-4B72-B533-BD908B00B56D}"/>
                </a:ext>
              </a:extLst>
            </p:cNvPr>
            <p:cNvCxnSpPr/>
            <p:nvPr/>
          </p:nvCxnSpPr>
          <p:spPr>
            <a:xfrm>
              <a:off x="6687630" y="5638800"/>
              <a:ext cx="1709057" cy="0"/>
            </a:xfrm>
            <a:prstGeom prst="straightConnector1">
              <a:avLst/>
            </a:prstGeom>
            <a:ln w="57150">
              <a:solidFill>
                <a:schemeClr val="bg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EDB219A-695E-4DC8-9795-E2D9DC623ECE}"/>
                </a:ext>
              </a:extLst>
            </p:cNvPr>
            <p:cNvSpPr txBox="1"/>
            <p:nvPr/>
          </p:nvSpPr>
          <p:spPr>
            <a:xfrm>
              <a:off x="6983847" y="4952537"/>
              <a:ext cx="112495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4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2m</a:t>
              </a:r>
              <a:endParaRPr lang="en-US" sz="4000" b="1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</p:grpSp>
      <p:sp>
        <p:nvSpPr>
          <p:cNvPr id="14" name="Arc 13">
            <a:extLst>
              <a:ext uri="{FF2B5EF4-FFF2-40B4-BE49-F238E27FC236}">
                <a16:creationId xmlns:a16="http://schemas.microsoft.com/office/drawing/2014/main" id="{F73DD14F-A191-4D98-9F7D-065180983E0C}"/>
              </a:ext>
            </a:extLst>
          </p:cNvPr>
          <p:cNvSpPr/>
          <p:nvPr/>
        </p:nvSpPr>
        <p:spPr>
          <a:xfrm rot="2712096" flipV="1">
            <a:off x="8823844" y="4548970"/>
            <a:ext cx="333581" cy="350471"/>
          </a:xfrm>
          <a:custGeom>
            <a:avLst/>
            <a:gdLst>
              <a:gd name="connsiteX0" fmla="*/ 166790 w 333581"/>
              <a:gd name="connsiteY0" fmla="*/ 0 h 350471"/>
              <a:gd name="connsiteX1" fmla="*/ 333581 w 333581"/>
              <a:gd name="connsiteY1" fmla="*/ 175236 h 350471"/>
              <a:gd name="connsiteX2" fmla="*/ 166791 w 333581"/>
              <a:gd name="connsiteY2" fmla="*/ 175236 h 350471"/>
              <a:gd name="connsiteX3" fmla="*/ 166790 w 333581"/>
              <a:gd name="connsiteY3" fmla="*/ 0 h 350471"/>
              <a:gd name="connsiteX0" fmla="*/ 166790 w 333581"/>
              <a:gd name="connsiteY0" fmla="*/ 0 h 350471"/>
              <a:gd name="connsiteX1" fmla="*/ 333581 w 333581"/>
              <a:gd name="connsiteY1" fmla="*/ 175236 h 350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3581" h="350471" stroke="0" extrusionOk="0">
                <a:moveTo>
                  <a:pt x="166790" y="0"/>
                </a:moveTo>
                <a:cubicBezTo>
                  <a:pt x="256646" y="-810"/>
                  <a:pt x="345207" y="89073"/>
                  <a:pt x="333581" y="175236"/>
                </a:cubicBezTo>
                <a:cubicBezTo>
                  <a:pt x="258328" y="178956"/>
                  <a:pt x="225747" y="174921"/>
                  <a:pt x="166791" y="175236"/>
                </a:cubicBezTo>
                <a:cubicBezTo>
                  <a:pt x="175561" y="115517"/>
                  <a:pt x="159765" y="65557"/>
                  <a:pt x="166790" y="0"/>
                </a:cubicBezTo>
                <a:close/>
              </a:path>
              <a:path w="333581" h="350471" fill="none" extrusionOk="0">
                <a:moveTo>
                  <a:pt x="166790" y="0"/>
                </a:moveTo>
                <a:cubicBezTo>
                  <a:pt x="254401" y="16476"/>
                  <a:pt x="311429" y="77845"/>
                  <a:pt x="333581" y="175236"/>
                </a:cubicBezTo>
              </a:path>
              <a:path w="333581" h="350471" fill="none" stroke="0" extrusionOk="0">
                <a:moveTo>
                  <a:pt x="166790" y="0"/>
                </a:moveTo>
                <a:cubicBezTo>
                  <a:pt x="245891" y="2368"/>
                  <a:pt x="349543" y="68885"/>
                  <a:pt x="333581" y="175236"/>
                </a:cubicBezTo>
              </a:path>
            </a:pathLst>
          </a:custGeom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7046351">
                  <a:prstGeom prst="arc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AD9DA0E4-BB72-42C4-A73E-2811B9578447}"/>
              </a:ext>
            </a:extLst>
          </p:cNvPr>
          <p:cNvSpPr/>
          <p:nvPr/>
        </p:nvSpPr>
        <p:spPr>
          <a:xfrm rot="2712096" flipV="1">
            <a:off x="11060858" y="4494541"/>
            <a:ext cx="333581" cy="350471"/>
          </a:xfrm>
          <a:custGeom>
            <a:avLst/>
            <a:gdLst>
              <a:gd name="connsiteX0" fmla="*/ 166790 w 333581"/>
              <a:gd name="connsiteY0" fmla="*/ 0 h 350471"/>
              <a:gd name="connsiteX1" fmla="*/ 333581 w 333581"/>
              <a:gd name="connsiteY1" fmla="*/ 175236 h 350471"/>
              <a:gd name="connsiteX2" fmla="*/ 166791 w 333581"/>
              <a:gd name="connsiteY2" fmla="*/ 175236 h 350471"/>
              <a:gd name="connsiteX3" fmla="*/ 166790 w 333581"/>
              <a:gd name="connsiteY3" fmla="*/ 0 h 350471"/>
              <a:gd name="connsiteX0" fmla="*/ 166790 w 333581"/>
              <a:gd name="connsiteY0" fmla="*/ 0 h 350471"/>
              <a:gd name="connsiteX1" fmla="*/ 333581 w 333581"/>
              <a:gd name="connsiteY1" fmla="*/ 175236 h 350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3581" h="350471" stroke="0" extrusionOk="0">
                <a:moveTo>
                  <a:pt x="166790" y="0"/>
                </a:moveTo>
                <a:cubicBezTo>
                  <a:pt x="256646" y="-810"/>
                  <a:pt x="345207" y="89073"/>
                  <a:pt x="333581" y="175236"/>
                </a:cubicBezTo>
                <a:cubicBezTo>
                  <a:pt x="258328" y="178956"/>
                  <a:pt x="225747" y="174921"/>
                  <a:pt x="166791" y="175236"/>
                </a:cubicBezTo>
                <a:cubicBezTo>
                  <a:pt x="175561" y="115517"/>
                  <a:pt x="159765" y="65557"/>
                  <a:pt x="166790" y="0"/>
                </a:cubicBezTo>
                <a:close/>
              </a:path>
              <a:path w="333581" h="350471" fill="none" extrusionOk="0">
                <a:moveTo>
                  <a:pt x="166790" y="0"/>
                </a:moveTo>
                <a:cubicBezTo>
                  <a:pt x="254401" y="16476"/>
                  <a:pt x="311429" y="77845"/>
                  <a:pt x="333581" y="175236"/>
                </a:cubicBezTo>
              </a:path>
              <a:path w="333581" h="350471" fill="none" stroke="0" extrusionOk="0">
                <a:moveTo>
                  <a:pt x="166790" y="0"/>
                </a:moveTo>
                <a:cubicBezTo>
                  <a:pt x="245891" y="2368"/>
                  <a:pt x="349543" y="68885"/>
                  <a:pt x="333581" y="175236"/>
                </a:cubicBezTo>
              </a:path>
            </a:pathLst>
          </a:custGeom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7046351">
                  <a:prstGeom prst="arc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55B72FA5-8AB3-40EF-A69C-CE815C2A57BC}"/>
              </a:ext>
            </a:extLst>
          </p:cNvPr>
          <p:cNvSpPr/>
          <p:nvPr/>
        </p:nvSpPr>
        <p:spPr>
          <a:xfrm rot="2712096" flipV="1">
            <a:off x="5928188" y="4342138"/>
            <a:ext cx="333581" cy="350471"/>
          </a:xfrm>
          <a:custGeom>
            <a:avLst/>
            <a:gdLst>
              <a:gd name="connsiteX0" fmla="*/ 166790 w 333581"/>
              <a:gd name="connsiteY0" fmla="*/ 0 h 350471"/>
              <a:gd name="connsiteX1" fmla="*/ 333581 w 333581"/>
              <a:gd name="connsiteY1" fmla="*/ 175236 h 350471"/>
              <a:gd name="connsiteX2" fmla="*/ 166791 w 333581"/>
              <a:gd name="connsiteY2" fmla="*/ 175236 h 350471"/>
              <a:gd name="connsiteX3" fmla="*/ 166790 w 333581"/>
              <a:gd name="connsiteY3" fmla="*/ 0 h 350471"/>
              <a:gd name="connsiteX0" fmla="*/ 166790 w 333581"/>
              <a:gd name="connsiteY0" fmla="*/ 0 h 350471"/>
              <a:gd name="connsiteX1" fmla="*/ 333581 w 333581"/>
              <a:gd name="connsiteY1" fmla="*/ 175236 h 350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3581" h="350471" stroke="0" extrusionOk="0">
                <a:moveTo>
                  <a:pt x="166790" y="0"/>
                </a:moveTo>
                <a:cubicBezTo>
                  <a:pt x="256646" y="-810"/>
                  <a:pt x="345207" y="89073"/>
                  <a:pt x="333581" y="175236"/>
                </a:cubicBezTo>
                <a:cubicBezTo>
                  <a:pt x="258328" y="178956"/>
                  <a:pt x="225747" y="174921"/>
                  <a:pt x="166791" y="175236"/>
                </a:cubicBezTo>
                <a:cubicBezTo>
                  <a:pt x="175561" y="115517"/>
                  <a:pt x="159765" y="65557"/>
                  <a:pt x="166790" y="0"/>
                </a:cubicBezTo>
                <a:close/>
              </a:path>
              <a:path w="333581" h="350471" fill="none" extrusionOk="0">
                <a:moveTo>
                  <a:pt x="166790" y="0"/>
                </a:moveTo>
                <a:cubicBezTo>
                  <a:pt x="254401" y="16476"/>
                  <a:pt x="311429" y="77845"/>
                  <a:pt x="333581" y="175236"/>
                </a:cubicBezTo>
              </a:path>
              <a:path w="333581" h="350471" fill="none" stroke="0" extrusionOk="0">
                <a:moveTo>
                  <a:pt x="166790" y="0"/>
                </a:moveTo>
                <a:cubicBezTo>
                  <a:pt x="245891" y="2368"/>
                  <a:pt x="349543" y="68885"/>
                  <a:pt x="333581" y="175236"/>
                </a:cubicBezTo>
              </a:path>
            </a:pathLst>
          </a:custGeom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7046351">
                  <a:prstGeom prst="arc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FAA26406-40C6-4EA2-B338-57AF6A0A4C10}"/>
              </a:ext>
            </a:extLst>
          </p:cNvPr>
          <p:cNvSpPr/>
          <p:nvPr/>
        </p:nvSpPr>
        <p:spPr>
          <a:xfrm rot="2712096" flipV="1">
            <a:off x="3217605" y="4565292"/>
            <a:ext cx="333581" cy="350471"/>
          </a:xfrm>
          <a:custGeom>
            <a:avLst/>
            <a:gdLst>
              <a:gd name="connsiteX0" fmla="*/ 166790 w 333581"/>
              <a:gd name="connsiteY0" fmla="*/ 0 h 350471"/>
              <a:gd name="connsiteX1" fmla="*/ 333581 w 333581"/>
              <a:gd name="connsiteY1" fmla="*/ 175236 h 350471"/>
              <a:gd name="connsiteX2" fmla="*/ 166791 w 333581"/>
              <a:gd name="connsiteY2" fmla="*/ 175236 h 350471"/>
              <a:gd name="connsiteX3" fmla="*/ 166790 w 333581"/>
              <a:gd name="connsiteY3" fmla="*/ 0 h 350471"/>
              <a:gd name="connsiteX0" fmla="*/ 166790 w 333581"/>
              <a:gd name="connsiteY0" fmla="*/ 0 h 350471"/>
              <a:gd name="connsiteX1" fmla="*/ 333581 w 333581"/>
              <a:gd name="connsiteY1" fmla="*/ 175236 h 350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3581" h="350471" stroke="0" extrusionOk="0">
                <a:moveTo>
                  <a:pt x="166790" y="0"/>
                </a:moveTo>
                <a:cubicBezTo>
                  <a:pt x="256646" y="-810"/>
                  <a:pt x="345207" y="89073"/>
                  <a:pt x="333581" y="175236"/>
                </a:cubicBezTo>
                <a:cubicBezTo>
                  <a:pt x="258328" y="178956"/>
                  <a:pt x="225747" y="174921"/>
                  <a:pt x="166791" y="175236"/>
                </a:cubicBezTo>
                <a:cubicBezTo>
                  <a:pt x="175561" y="115517"/>
                  <a:pt x="159765" y="65557"/>
                  <a:pt x="166790" y="0"/>
                </a:cubicBezTo>
                <a:close/>
              </a:path>
              <a:path w="333581" h="350471" fill="none" extrusionOk="0">
                <a:moveTo>
                  <a:pt x="166790" y="0"/>
                </a:moveTo>
                <a:cubicBezTo>
                  <a:pt x="254401" y="16476"/>
                  <a:pt x="311429" y="77845"/>
                  <a:pt x="333581" y="175236"/>
                </a:cubicBezTo>
              </a:path>
              <a:path w="333581" h="350471" fill="none" stroke="0" extrusionOk="0">
                <a:moveTo>
                  <a:pt x="166790" y="0"/>
                </a:moveTo>
                <a:cubicBezTo>
                  <a:pt x="245891" y="2368"/>
                  <a:pt x="349543" y="68885"/>
                  <a:pt x="333581" y="175236"/>
                </a:cubicBezTo>
              </a:path>
            </a:pathLst>
          </a:custGeom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7046351">
                  <a:prstGeom prst="arc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5BC4AEDF-4BF6-40D1-9701-DF7D969962AA}"/>
              </a:ext>
            </a:extLst>
          </p:cNvPr>
          <p:cNvSpPr/>
          <p:nvPr/>
        </p:nvSpPr>
        <p:spPr>
          <a:xfrm rot="2712096" flipV="1">
            <a:off x="964220" y="4521740"/>
            <a:ext cx="333581" cy="350471"/>
          </a:xfrm>
          <a:custGeom>
            <a:avLst/>
            <a:gdLst>
              <a:gd name="connsiteX0" fmla="*/ 166790 w 333581"/>
              <a:gd name="connsiteY0" fmla="*/ 0 h 350471"/>
              <a:gd name="connsiteX1" fmla="*/ 333581 w 333581"/>
              <a:gd name="connsiteY1" fmla="*/ 175236 h 350471"/>
              <a:gd name="connsiteX2" fmla="*/ 166791 w 333581"/>
              <a:gd name="connsiteY2" fmla="*/ 175236 h 350471"/>
              <a:gd name="connsiteX3" fmla="*/ 166790 w 333581"/>
              <a:gd name="connsiteY3" fmla="*/ 0 h 350471"/>
              <a:gd name="connsiteX0" fmla="*/ 166790 w 333581"/>
              <a:gd name="connsiteY0" fmla="*/ 0 h 350471"/>
              <a:gd name="connsiteX1" fmla="*/ 333581 w 333581"/>
              <a:gd name="connsiteY1" fmla="*/ 175236 h 350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3581" h="350471" stroke="0" extrusionOk="0">
                <a:moveTo>
                  <a:pt x="166790" y="0"/>
                </a:moveTo>
                <a:cubicBezTo>
                  <a:pt x="256646" y="-810"/>
                  <a:pt x="345207" y="89073"/>
                  <a:pt x="333581" y="175236"/>
                </a:cubicBezTo>
                <a:cubicBezTo>
                  <a:pt x="258328" y="178956"/>
                  <a:pt x="225747" y="174921"/>
                  <a:pt x="166791" y="175236"/>
                </a:cubicBezTo>
                <a:cubicBezTo>
                  <a:pt x="175561" y="115517"/>
                  <a:pt x="159765" y="65557"/>
                  <a:pt x="166790" y="0"/>
                </a:cubicBezTo>
                <a:close/>
              </a:path>
              <a:path w="333581" h="350471" fill="none" extrusionOk="0">
                <a:moveTo>
                  <a:pt x="166790" y="0"/>
                </a:moveTo>
                <a:cubicBezTo>
                  <a:pt x="254401" y="16476"/>
                  <a:pt x="311429" y="77845"/>
                  <a:pt x="333581" y="175236"/>
                </a:cubicBezTo>
              </a:path>
              <a:path w="333581" h="350471" fill="none" stroke="0" extrusionOk="0">
                <a:moveTo>
                  <a:pt x="166790" y="0"/>
                </a:moveTo>
                <a:cubicBezTo>
                  <a:pt x="245891" y="2368"/>
                  <a:pt x="349543" y="68885"/>
                  <a:pt x="333581" y="175236"/>
                </a:cubicBezTo>
              </a:path>
            </a:pathLst>
          </a:custGeom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7046351">
                  <a:prstGeom prst="arc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06633C77-13C1-4E21-A487-6484E5E5AA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07" y="117741"/>
            <a:ext cx="1121337" cy="112133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5CEA2CE-1E2F-4A47-A47C-C71AAB8777B9}"/>
              </a:ext>
            </a:extLst>
          </p:cNvPr>
          <p:cNvSpPr txBox="1"/>
          <p:nvPr/>
        </p:nvSpPr>
        <p:spPr>
          <a:xfrm>
            <a:off x="-60960" y="990969"/>
            <a:ext cx="2652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Bahnschrift" panose="020B0502040204020203" pitchFamily="34" charset="0"/>
              </a:rPr>
              <a:t>KURA</a:t>
            </a:r>
            <a:r>
              <a:rPr lang="de-DE" sz="2800" b="1" dirty="0">
                <a:solidFill>
                  <a:schemeClr val="bg1"/>
                </a:solidFill>
                <a:latin typeface="Bahnschrift" panose="020B0502040204020203" pitchFamily="34" charset="0"/>
              </a:rPr>
              <a:t>BOT</a:t>
            </a:r>
            <a:endParaRPr lang="en-US" sz="28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4C66CB-CFBA-4846-BE8E-47B5C57B7550}"/>
              </a:ext>
            </a:extLst>
          </p:cNvPr>
          <p:cNvCxnSpPr/>
          <p:nvPr/>
        </p:nvCxnSpPr>
        <p:spPr>
          <a:xfrm>
            <a:off x="2591632" y="213360"/>
            <a:ext cx="0" cy="147025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37E034D-263A-4825-847B-4C180538AECB}"/>
              </a:ext>
            </a:extLst>
          </p:cNvPr>
          <p:cNvSpPr txBox="1"/>
          <p:nvPr/>
        </p:nvSpPr>
        <p:spPr>
          <a:xfrm>
            <a:off x="65607" y="2697366"/>
            <a:ext cx="21922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solidFill>
                  <a:schemeClr val="bg1"/>
                </a:solidFill>
                <a:latin typeface="Bahnschrift" panose="020B0502040204020203" pitchFamily="34" charset="0"/>
              </a:rPr>
              <a:t>David</a:t>
            </a:r>
          </a:p>
          <a:p>
            <a:pPr algn="ctr"/>
            <a:r>
              <a:rPr lang="de-DE" sz="2400" dirty="0">
                <a:solidFill>
                  <a:schemeClr val="bg1"/>
                </a:solidFill>
                <a:latin typeface="Bahnschrift" panose="020B0502040204020203" pitchFamily="34" charset="0"/>
              </a:rPr>
              <a:t>Stammbach</a:t>
            </a:r>
            <a:endParaRPr lang="en-US" sz="32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17E9AE-1D63-45EF-8D1D-FCF966CF0699}"/>
              </a:ext>
            </a:extLst>
          </p:cNvPr>
          <p:cNvSpPr txBox="1"/>
          <p:nvPr/>
        </p:nvSpPr>
        <p:spPr>
          <a:xfrm>
            <a:off x="2273071" y="2697366"/>
            <a:ext cx="21922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solidFill>
                  <a:schemeClr val="bg1"/>
                </a:solidFill>
                <a:latin typeface="Bahnschrift" panose="020B0502040204020203" pitchFamily="34" charset="0"/>
              </a:rPr>
              <a:t>Jürg</a:t>
            </a:r>
          </a:p>
          <a:p>
            <a:pPr algn="ctr"/>
            <a:r>
              <a:rPr lang="de-DE" sz="2400" dirty="0">
                <a:solidFill>
                  <a:schemeClr val="bg1"/>
                </a:solidFill>
                <a:latin typeface="Bahnschrift" panose="020B0502040204020203" pitchFamily="34" charset="0"/>
              </a:rPr>
              <a:t>Käser</a:t>
            </a:r>
            <a:endParaRPr lang="en-US" sz="32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B27849-3E70-4A31-9094-E16575CE1D7E}"/>
              </a:ext>
            </a:extLst>
          </p:cNvPr>
          <p:cNvSpPr txBox="1"/>
          <p:nvPr/>
        </p:nvSpPr>
        <p:spPr>
          <a:xfrm>
            <a:off x="7812540" y="2697284"/>
            <a:ext cx="21922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solidFill>
                  <a:schemeClr val="bg1"/>
                </a:solidFill>
                <a:latin typeface="Bahnschrift" panose="020B0502040204020203" pitchFamily="34" charset="0"/>
              </a:rPr>
              <a:t>Minh-Kha</a:t>
            </a:r>
          </a:p>
          <a:p>
            <a:pPr algn="ctr"/>
            <a:r>
              <a:rPr lang="de-DE" sz="2400" dirty="0">
                <a:solidFill>
                  <a:schemeClr val="bg1"/>
                </a:solidFill>
                <a:latin typeface="Bahnschrift" panose="020B0502040204020203" pitchFamily="34" charset="0"/>
              </a:rPr>
              <a:t>Nguyen</a:t>
            </a:r>
            <a:endParaRPr lang="en-US" sz="32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1FBC37-F9C3-4406-81B4-03FD7AA9A483}"/>
              </a:ext>
            </a:extLst>
          </p:cNvPr>
          <p:cNvSpPr txBox="1"/>
          <p:nvPr/>
        </p:nvSpPr>
        <p:spPr>
          <a:xfrm>
            <a:off x="10044129" y="2697284"/>
            <a:ext cx="21922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solidFill>
                  <a:schemeClr val="bg1"/>
                </a:solidFill>
                <a:latin typeface="Bahnschrift" panose="020B0502040204020203" pitchFamily="34" charset="0"/>
              </a:rPr>
              <a:t>Torben</a:t>
            </a:r>
          </a:p>
          <a:p>
            <a:pPr algn="ctr"/>
            <a:r>
              <a:rPr lang="de-DE" sz="2400" dirty="0">
                <a:solidFill>
                  <a:schemeClr val="bg1"/>
                </a:solidFill>
                <a:latin typeface="Bahnschrift" panose="020B0502040204020203" pitchFamily="34" charset="0"/>
              </a:rPr>
              <a:t>Mannhart</a:t>
            </a:r>
            <a:endParaRPr lang="en-US" sz="32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87D48C-C62B-410C-8769-0C1097ED0719}"/>
              </a:ext>
            </a:extLst>
          </p:cNvPr>
          <p:cNvSpPr txBox="1"/>
          <p:nvPr/>
        </p:nvSpPr>
        <p:spPr>
          <a:xfrm>
            <a:off x="53185" y="6350637"/>
            <a:ext cx="2192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Bahnschrift" panose="020B0502040204020203" pitchFamily="34" charset="0"/>
              </a:rPr>
              <a:t>Web App</a:t>
            </a:r>
            <a:endParaRPr lang="en-US" sz="32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D866FE-8334-4AC4-8EE9-17B9723B3306}"/>
              </a:ext>
            </a:extLst>
          </p:cNvPr>
          <p:cNvSpPr txBox="1"/>
          <p:nvPr/>
        </p:nvSpPr>
        <p:spPr>
          <a:xfrm>
            <a:off x="2288282" y="6350637"/>
            <a:ext cx="2192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Bahnschrift" panose="020B0502040204020203" pitchFamily="34" charset="0"/>
              </a:rPr>
              <a:t>Chatbot</a:t>
            </a:r>
            <a:endParaRPr lang="en-US" sz="32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D8B140-F215-40CD-BC89-2CBD5954C6C9}"/>
              </a:ext>
            </a:extLst>
          </p:cNvPr>
          <p:cNvSpPr txBox="1"/>
          <p:nvPr/>
        </p:nvSpPr>
        <p:spPr>
          <a:xfrm>
            <a:off x="7876233" y="6350637"/>
            <a:ext cx="2192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Bahnschrift" panose="020B0502040204020203" pitchFamily="34" charset="0"/>
              </a:rPr>
              <a:t>Business</a:t>
            </a:r>
            <a:endParaRPr lang="en-US" sz="32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863250F-270C-43C3-9491-4D15E1EFA1EB}"/>
              </a:ext>
            </a:extLst>
          </p:cNvPr>
          <p:cNvSpPr txBox="1"/>
          <p:nvPr/>
        </p:nvSpPr>
        <p:spPr>
          <a:xfrm>
            <a:off x="10130788" y="6350637"/>
            <a:ext cx="2192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Bahnschrift" panose="020B0502040204020203" pitchFamily="34" charset="0"/>
              </a:rPr>
              <a:t>Chatbot</a:t>
            </a:r>
            <a:endParaRPr lang="en-US" sz="32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7A6DA6-588C-4E24-B8F4-B7FA4915A3AB}"/>
              </a:ext>
            </a:extLst>
          </p:cNvPr>
          <p:cNvSpPr txBox="1"/>
          <p:nvPr/>
        </p:nvSpPr>
        <p:spPr>
          <a:xfrm>
            <a:off x="4745531" y="1625230"/>
            <a:ext cx="26525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Nurses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Cashiers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Doctors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Officials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and much more!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E87AAB-88C2-4354-B289-A0F083E5ED03}"/>
              </a:ext>
            </a:extLst>
          </p:cNvPr>
          <p:cNvSpPr txBox="1"/>
          <p:nvPr/>
        </p:nvSpPr>
        <p:spPr>
          <a:xfrm>
            <a:off x="2782601" y="498382"/>
            <a:ext cx="9157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>
                <a:solidFill>
                  <a:schemeClr val="bg1"/>
                </a:solidFill>
                <a:latin typeface="Bahnschrift" panose="020B0502040204020203" pitchFamily="34" charset="0"/>
              </a:rPr>
              <a:t>The Corona Fighters</a:t>
            </a:r>
            <a:endParaRPr lang="en-US" sz="54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084A306-4D1E-4FA2-805E-BD06AAA6715D}"/>
              </a:ext>
            </a:extLst>
          </p:cNvPr>
          <p:cNvGrpSpPr/>
          <p:nvPr/>
        </p:nvGrpSpPr>
        <p:grpSpPr>
          <a:xfrm>
            <a:off x="5391536" y="3528167"/>
            <a:ext cx="1406884" cy="1383436"/>
            <a:chOff x="5391536" y="3528167"/>
            <a:chExt cx="1406884" cy="138343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29DA0CC-B47E-4073-AE71-7A166DEACFAC}"/>
                </a:ext>
              </a:extLst>
            </p:cNvPr>
            <p:cNvSpPr/>
            <p:nvPr/>
          </p:nvSpPr>
          <p:spPr>
            <a:xfrm>
              <a:off x="5391536" y="3528167"/>
              <a:ext cx="1406884" cy="138343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22DB858-7A1A-4962-AE9D-7BCAB9DB08C7}"/>
                </a:ext>
              </a:extLst>
            </p:cNvPr>
            <p:cNvGrpSpPr/>
            <p:nvPr/>
          </p:nvGrpSpPr>
          <p:grpSpPr>
            <a:xfrm>
              <a:off x="5756371" y="3902283"/>
              <a:ext cx="686433" cy="686433"/>
              <a:chOff x="5587505" y="1155447"/>
              <a:chExt cx="515727" cy="515727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6CC4266-89F0-4ED7-89A1-374CDD20E78B}"/>
                  </a:ext>
                </a:extLst>
              </p:cNvPr>
              <p:cNvSpPr/>
              <p:nvPr/>
            </p:nvSpPr>
            <p:spPr>
              <a:xfrm>
                <a:off x="5587505" y="1155447"/>
                <a:ext cx="515727" cy="515727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Plus Sign 41">
                <a:extLst>
                  <a:ext uri="{FF2B5EF4-FFF2-40B4-BE49-F238E27FC236}">
                    <a16:creationId xmlns:a16="http://schemas.microsoft.com/office/drawing/2014/main" id="{C657EA45-CBFA-4DF3-89AF-853942C4933E}"/>
                  </a:ext>
                </a:extLst>
              </p:cNvPr>
              <p:cNvSpPr/>
              <p:nvPr/>
            </p:nvSpPr>
            <p:spPr>
              <a:xfrm>
                <a:off x="5617824" y="1200724"/>
                <a:ext cx="453421" cy="453421"/>
              </a:xfrm>
              <a:prstGeom prst="mathPlus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47BFE55A-2F12-486D-B276-EA1E443DAA38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9810"/>
          <a:stretch/>
        </p:blipFill>
        <p:spPr>
          <a:xfrm>
            <a:off x="115128" y="3660740"/>
            <a:ext cx="2070063" cy="140465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4575554-FC64-468A-B44B-1E1E138602EB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9810"/>
          <a:stretch/>
        </p:blipFill>
        <p:spPr>
          <a:xfrm>
            <a:off x="2343689" y="3660740"/>
            <a:ext cx="2070063" cy="140465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64628C9-5493-4484-94F4-2FCDC4418BC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" b="-832"/>
          <a:stretch/>
        </p:blipFill>
        <p:spPr>
          <a:xfrm>
            <a:off x="7954192" y="3660739"/>
            <a:ext cx="2070063" cy="157038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D146B4A-DF1B-4415-9D3E-68E53ADDEB3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" b="15141"/>
          <a:stretch/>
        </p:blipFill>
        <p:spPr>
          <a:xfrm>
            <a:off x="10047152" y="3660739"/>
            <a:ext cx="2070063" cy="1321615"/>
          </a:xfrm>
          <a:prstGeom prst="rect">
            <a:avLst/>
          </a:prstGeom>
        </p:spPr>
      </p:pic>
      <p:pic>
        <p:nvPicPr>
          <p:cNvPr id="8" name="Picture 7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5B511536-9F0E-429C-83BC-70CEFEA6EE96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373" b="66780" l="25167" r="79667">
                        <a14:foregroundMark x1="42000" y1="31525" x2="42000" y2="31525"/>
                        <a14:foregroundMark x1="57167" y1="30678" x2="57167" y2="30678"/>
                        <a14:foregroundMark x1="51000" y1="5932" x2="51000" y2="5932"/>
                        <a14:foregroundMark x1="51333" y1="2542" x2="51333" y2="2542"/>
                        <a14:foregroundMark x1="49500" y1="62712" x2="49500" y2="62712"/>
                        <a14:foregroundMark x1="45667" y1="63051" x2="45667" y2="63051"/>
                        <a14:foregroundMark x1="51333" y1="66780" x2="51333" y2="667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70" r="13371" b="36202"/>
          <a:stretch/>
        </p:blipFill>
        <p:spPr>
          <a:xfrm>
            <a:off x="2683688" y="3837637"/>
            <a:ext cx="1406884" cy="1293003"/>
          </a:xfrm>
          <a:prstGeom prst="ellipse">
            <a:avLst/>
          </a:prstGeom>
          <a:ln w="38100">
            <a:noFill/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DED107D-50BF-4528-9F3A-D4E06AA0CF88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7203" b="96817" l="9699" r="89967">
                        <a14:foregroundMark x1="44314" y1="7370" x2="44314" y2="7370"/>
                        <a14:foregroundMark x1="52676" y1="89615" x2="52676" y2="89615"/>
                        <a14:foregroundMark x1="48997" y1="93635" x2="48997" y2="93635"/>
                        <a14:foregroundMark x1="43311" y1="93635" x2="43311" y2="93635"/>
                        <a14:foregroundMark x1="47993" y1="96817" x2="47993" y2="968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655"/>
          <a:stretch/>
        </p:blipFill>
        <p:spPr>
          <a:xfrm rot="177134">
            <a:off x="8238021" y="3879114"/>
            <a:ext cx="1470241" cy="1370102"/>
          </a:xfrm>
          <a:prstGeom prst="rect">
            <a:avLst/>
          </a:prstGeom>
          <a:ln w="38100">
            <a:noFill/>
          </a:ln>
        </p:spPr>
      </p:pic>
      <p:pic>
        <p:nvPicPr>
          <p:cNvPr id="54" name="Picture 53" descr="A person wearing a blue shirt&#10;&#10;Description automatically generated">
            <a:extLst>
              <a:ext uri="{FF2B5EF4-FFF2-40B4-BE49-F238E27FC236}">
                <a16:creationId xmlns:a16="http://schemas.microsoft.com/office/drawing/2014/main" id="{76772C7C-252A-400C-91C8-239509153262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7391" b="70880" l="9973" r="89973">
                        <a14:foregroundMark x1="45995" y1="70880" x2="45995" y2="70880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32265"/>
          <a:stretch/>
        </p:blipFill>
        <p:spPr>
          <a:xfrm>
            <a:off x="10457505" y="3650535"/>
            <a:ext cx="1619367" cy="148010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BBF6FE8-32F7-4295-8E66-840F42CB9112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8663" b="89963" l="10000" r="90000">
                        <a14:foregroundMark x1="49756" y1="8663" x2="49756" y2="8663"/>
                        <a14:backgroundMark x1="27366" y1="78426" x2="27366" y2="78426"/>
                        <a14:backgroundMark x1="29707" y1="77343" x2="29707" y2="77343"/>
                        <a14:backgroundMark x1="32049" y1="67347" x2="32049" y2="67347"/>
                        <a14:backgroundMark x1="31268" y1="68222" x2="31268" y2="68222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2219"/>
          <a:stretch/>
        </p:blipFill>
        <p:spPr>
          <a:xfrm>
            <a:off x="411006" y="3866478"/>
            <a:ext cx="1541920" cy="14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47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5060&quot;&gt;&lt;version val=&quot;28134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h7FmB5xkKfbEfGHQbxGn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J5hmZJZFOulZxPhCTdMO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257</Words>
  <Application>Microsoft Macintosh PowerPoint</Application>
  <PresentationFormat>Widescreen</PresentationFormat>
  <Paragraphs>86</Paragraphs>
  <Slides>7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Al Tarikh</vt:lpstr>
      <vt:lpstr>Arial</vt:lpstr>
      <vt:lpstr>Arial Nova</vt:lpstr>
      <vt:lpstr>Bahnschrift</vt:lpstr>
      <vt:lpstr>Calibri</vt:lpstr>
      <vt:lpstr>Calibri Light</vt:lpstr>
      <vt:lpstr>Office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Minh-Kha Nguyen</dc:creator>
  <cp:lastModifiedBy>Susanne Käser</cp:lastModifiedBy>
  <cp:revision>84</cp:revision>
  <dcterms:created xsi:type="dcterms:W3CDTF">2019-10-26T10:21:34Z</dcterms:created>
  <dcterms:modified xsi:type="dcterms:W3CDTF">2020-04-05T16:44:20Z</dcterms:modified>
</cp:coreProperties>
</file>